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media/image1.svg" ContentType="image/svg+xml"/>
  <Override PartName="/ppt/media/image2.svg" ContentType="image/svg+xml"/>
  <Override PartName="/ppt/media/image3.svg" ContentType="image/svg+xml"/>
  <Override PartName="/ppt/media/image4.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Lst>
  <p:notesMasterIdLst>
    <p:notesMasterId r:id="rId6"/>
  </p:notesMasterIdLst>
  <p:handoutMasterIdLst>
    <p:handoutMasterId r:id="rId34"/>
  </p:handoutMasterIdLst>
  <p:sldIdLst>
    <p:sldId id="323" r:id="rId4"/>
    <p:sldId id="277" r:id="rId5"/>
    <p:sldId id="324" r:id="rId7"/>
    <p:sldId id="325" r:id="rId8"/>
    <p:sldId id="326" r:id="rId9"/>
    <p:sldId id="327" r:id="rId10"/>
    <p:sldId id="328" r:id="rId11"/>
    <p:sldId id="329" r:id="rId12"/>
    <p:sldId id="330" r:id="rId13"/>
    <p:sldId id="278" r:id="rId14"/>
    <p:sldId id="298" r:id="rId15"/>
    <p:sldId id="321" r:id="rId16"/>
    <p:sldId id="322" r:id="rId17"/>
    <p:sldId id="301" r:id="rId18"/>
    <p:sldId id="303" r:id="rId19"/>
    <p:sldId id="340" r:id="rId20"/>
    <p:sldId id="300" r:id="rId21"/>
    <p:sldId id="331" r:id="rId22"/>
    <p:sldId id="332" r:id="rId23"/>
    <p:sldId id="333" r:id="rId24"/>
    <p:sldId id="334" r:id="rId25"/>
    <p:sldId id="302" r:id="rId26"/>
    <p:sldId id="279" r:id="rId27"/>
    <p:sldId id="335" r:id="rId28"/>
    <p:sldId id="339" r:id="rId29"/>
    <p:sldId id="336" r:id="rId30"/>
    <p:sldId id="337" r:id="rId31"/>
    <p:sldId id="338" r:id="rId32"/>
    <p:sldId id="273" r:id="rId33"/>
  </p:sldIdLst>
  <p:sldSz cx="12192000" cy="6858000"/>
  <p:notesSz cx="6858000" cy="9144000"/>
  <p:custDataLst>
    <p:tags r:id="rId38"/>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F4E79"/>
    <a:srgbClr val="E3EDF7"/>
    <a:srgbClr val="ACE3FF"/>
    <a:srgbClr val="0285C8"/>
    <a:srgbClr val="00456F"/>
    <a:srgbClr val="AED2F2"/>
    <a:srgbClr val="007AB9"/>
    <a:srgbClr val="005A93"/>
    <a:srgbClr val="BAE3FF"/>
    <a:srgbClr val="00649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370" autoAdjust="0"/>
    <p:restoredTop sz="94660"/>
  </p:normalViewPr>
  <p:slideViewPr>
    <p:cSldViewPr snapToGrid="0">
      <p:cViewPr>
        <p:scale>
          <a:sx n="71" d="100"/>
          <a:sy n="71" d="100"/>
        </p:scale>
        <p:origin x="1624" y="960"/>
      </p:cViewPr>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notesMaster" Target="notesMasters/notesMaster1.xml"/><Relationship Id="rId5" Type="http://schemas.openxmlformats.org/officeDocument/2006/relationships/slide" Target="slides/slide2.xml"/><Relationship Id="rId4" Type="http://schemas.openxmlformats.org/officeDocument/2006/relationships/slide" Target="slides/slide1.xml"/><Relationship Id="rId38" Type="http://schemas.openxmlformats.org/officeDocument/2006/relationships/tags" Target="tags/tag2.xml"/><Relationship Id="rId37" Type="http://schemas.openxmlformats.org/officeDocument/2006/relationships/tableStyles" Target="tableStyles.xml"/><Relationship Id="rId36" Type="http://schemas.openxmlformats.org/officeDocument/2006/relationships/viewProps" Target="viewProps.xml"/><Relationship Id="rId35" Type="http://schemas.openxmlformats.org/officeDocument/2006/relationships/presProps" Target="presProps.xml"/><Relationship Id="rId34" Type="http://schemas.openxmlformats.org/officeDocument/2006/relationships/handoutMaster" Target="handoutMasters/handoutMaster1.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94252105-4E91-4F51-94EF-86A9E23D8FBF}"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a:xfrm>
            <a:off x="838200" y="1825625"/>
            <a:ext cx="10515600" cy="4351338"/>
          </a:xfrm>
          <a:prstGeom prst="rect">
            <a:avLst/>
          </a:prstGeo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FFF384DB-48B9-465E-B034-3B07D23E467C}" type="datetimeFigureOut">
              <a:rPr lang="zh-CN" altLang="en-US" smtClean="0"/>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94252105-4E91-4F51-94EF-86A9E23D8FBF}"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a:xfrm>
            <a:off x="838200" y="365125"/>
            <a:ext cx="7734300" cy="5811838"/>
          </a:xfrm>
          <a:prstGeom prst="rect">
            <a:avLst/>
          </a:prstGeo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FFF384DB-48B9-465E-B034-3B07D23E467C}" type="datetimeFigureOut">
              <a:rPr lang="zh-CN" altLang="en-US" smtClean="0"/>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94252105-4E91-4F51-94EF-86A9E23D8FBF}"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94252105-4E91-4F51-94EF-86A9E23D8FBF}" type="slidenum">
              <a:rPr lang="zh-CN" altLang="en-US" smtClean="0"/>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zh-CN" altLang="en-US"/>
          </a:p>
        </p:txBody>
      </p:sp>
      <p:sp>
        <p:nvSpPr>
          <p:cNvPr id="3" name="内容占位符 2"/>
          <p:cNvSpPr>
            <a:spLocks noGrp="1"/>
          </p:cNvSpPr>
          <p:nvPr>
            <p:ph idx="1" hasCustomPrompt="1"/>
          </p:nvPr>
        </p:nvSpPr>
        <p:spPr>
          <a:xfrm>
            <a:off x="838200" y="1825625"/>
            <a:ext cx="10515600" cy="4351338"/>
          </a:xfrm>
          <a:prstGeom prst="rect">
            <a:avLst/>
          </a:prstGeo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FFF384DB-48B9-465E-B034-3B07D23E467C}" type="datetimeFigureOut">
              <a:rPr lang="zh-CN" altLang="en-US" smtClean="0"/>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94252105-4E91-4F51-94EF-86A9E23D8FBF}" type="slidenum">
              <a:rPr lang="zh-CN" altLang="en-US" smtClean="0"/>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a:prstGeom prst="rect">
            <a:avLst/>
          </a:prstGeo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FFF384DB-48B9-465E-B034-3B07D23E467C}" type="datetimeFigureOut">
              <a:rPr lang="zh-CN" altLang="en-US" smtClean="0"/>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94252105-4E91-4F51-94EF-86A9E23D8FBF}" type="slidenum">
              <a:rPr lang="zh-CN" altLang="en-US" smtClean="0"/>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a:prstGeom prst="rect">
            <a:avLst/>
          </a:prstGeo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hasCustomPrompt="1"/>
          </p:nvPr>
        </p:nvSpPr>
        <p:spPr>
          <a:xfrm>
            <a:off x="6172200" y="1825625"/>
            <a:ext cx="5181600" cy="4351338"/>
          </a:xfrm>
          <a:prstGeom prst="rect">
            <a:avLst/>
          </a:prstGeo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FFF384DB-48B9-465E-B034-3B07D23E467C}" type="datetimeFigureOut">
              <a:rPr lang="zh-CN" altLang="en-US" smtClean="0"/>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94252105-4E91-4F51-94EF-86A9E23D8FBF}" type="slidenum">
              <a:rPr lang="zh-CN" altLang="en-US" smtClean="0"/>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839788" y="2505075"/>
            <a:ext cx="5157787" cy="3684588"/>
          </a:xfrm>
          <a:prstGeom prst="rect">
            <a:avLst/>
          </a:prstGeo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6172200" y="2505075"/>
            <a:ext cx="5183188" cy="3684588"/>
          </a:xfrm>
          <a:prstGeom prst="rect">
            <a:avLst/>
          </a:prstGeo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a:xfrm>
            <a:off x="838200" y="6356350"/>
            <a:ext cx="2743200" cy="365125"/>
          </a:xfrm>
          <a:prstGeom prst="rect">
            <a:avLst/>
          </a:prstGeom>
        </p:spPr>
        <p:txBody>
          <a:bodyPr/>
          <a:lstStyle/>
          <a:p>
            <a:fld id="{FFF384DB-48B9-465E-B034-3B07D23E467C}" type="datetimeFigureOut">
              <a:rPr lang="zh-CN" altLang="en-US" smtClean="0"/>
            </a:fld>
            <a:endParaRPr lang="zh-CN" altLang="en-US"/>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p>
            <a:fld id="{94252105-4E91-4F51-94EF-86A9E23D8FBF}" type="slidenum">
              <a:rPr lang="zh-CN" altLang="en-US" smtClean="0"/>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a:prstGeom prst="rect">
            <a:avLst/>
          </a:prstGeom>
        </p:spPr>
        <p:txBody>
          <a:bodyPr/>
          <a:lstStyle/>
          <a:p>
            <a:fld id="{FFF384DB-48B9-465E-B034-3B07D23E467C}"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a:prstGeom prst="rect">
            <a:avLst/>
          </a:prstGeom>
        </p:spPr>
        <p:txBody>
          <a:bodyPr/>
          <a:lstStyle/>
          <a:p>
            <a:fld id="{94252105-4E91-4F51-94EF-86A9E23D8FBF}" type="slidenum">
              <a:rPr lang="zh-CN" altLang="en-US" smtClean="0"/>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fld id="{FFF384DB-48B9-465E-B034-3B07D23E467C}" type="datetimeFigureOut">
              <a:rPr lang="zh-CN" altLang="en-US" smtClean="0"/>
            </a:fld>
            <a:endParaRPr lang="zh-CN" altLang="en-US" dirty="0"/>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p>
            <a:fld id="{94252105-4E91-4F51-94EF-86A9E23D8FBF}" type="slidenum">
              <a:rPr lang="zh-CN" altLang="en-US" smtClean="0"/>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hasCustomPrompt="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hasCustomPrompt="1"/>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FFF384DB-48B9-465E-B034-3B07D23E467C}" type="datetimeFigureOut">
              <a:rPr lang="zh-CN" altLang="en-US" smtClean="0"/>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94252105-4E91-4F51-94EF-86A9E23D8FBF}"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zh-CN" altLang="en-US"/>
          </a:p>
        </p:txBody>
      </p:sp>
      <p:sp>
        <p:nvSpPr>
          <p:cNvPr id="3" name="内容占位符 2"/>
          <p:cNvSpPr>
            <a:spLocks noGrp="1"/>
          </p:cNvSpPr>
          <p:nvPr>
            <p:ph idx="1" hasCustomPrompt="1"/>
          </p:nvPr>
        </p:nvSpPr>
        <p:spPr>
          <a:xfrm>
            <a:off x="838200" y="1825625"/>
            <a:ext cx="10515600" cy="4351338"/>
          </a:xfrm>
          <a:prstGeom prst="rect">
            <a:avLst/>
          </a:prstGeo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FFF384DB-48B9-465E-B034-3B07D23E467C}" type="datetimeFigureOut">
              <a:rPr lang="zh-CN" altLang="en-US" smtClean="0"/>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94252105-4E91-4F51-94EF-86A9E23D8FBF}" type="slidenum">
              <a:rPr lang="zh-CN" altLang="en-US" smtClean="0"/>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FFF384DB-48B9-465E-B034-3B07D23E467C}" type="datetimeFigureOut">
              <a:rPr lang="zh-CN" altLang="en-US" smtClean="0"/>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94252105-4E91-4F51-94EF-86A9E23D8FBF}" type="slidenum">
              <a:rPr lang="zh-CN" altLang="en-US" smtClean="0"/>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a:xfrm>
            <a:off x="838200" y="1825625"/>
            <a:ext cx="10515600" cy="4351338"/>
          </a:xfrm>
          <a:prstGeom prst="rect">
            <a:avLst/>
          </a:prstGeo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FFF384DB-48B9-465E-B034-3B07D23E467C}" type="datetimeFigureOut">
              <a:rPr lang="zh-CN" altLang="en-US" smtClean="0"/>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94252105-4E91-4F51-94EF-86A9E23D8FBF}" type="slidenum">
              <a:rPr lang="zh-CN" altLang="en-US" smtClean="0"/>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a:xfrm>
            <a:off x="838200" y="365125"/>
            <a:ext cx="7734300" cy="5811838"/>
          </a:xfrm>
          <a:prstGeom prst="rect">
            <a:avLst/>
          </a:prstGeo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FFF384DB-48B9-465E-B034-3B07D23E467C}" type="datetimeFigureOut">
              <a:rPr lang="zh-CN" altLang="en-US" smtClean="0"/>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94252105-4E91-4F51-94EF-86A9E23D8FBF}"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a:prstGeom prst="rect">
            <a:avLst/>
          </a:prstGeo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FFF384DB-48B9-465E-B034-3B07D23E467C}" type="datetimeFigureOut">
              <a:rPr lang="zh-CN" altLang="en-US" smtClean="0"/>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94252105-4E91-4F51-94EF-86A9E23D8FBF}"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a:prstGeom prst="rect">
            <a:avLst/>
          </a:prstGeo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hasCustomPrompt="1"/>
          </p:nvPr>
        </p:nvSpPr>
        <p:spPr>
          <a:xfrm>
            <a:off x="6172200" y="1825625"/>
            <a:ext cx="5181600" cy="4351338"/>
          </a:xfrm>
          <a:prstGeom prst="rect">
            <a:avLst/>
          </a:prstGeo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FFF384DB-48B9-465E-B034-3B07D23E467C}" type="datetimeFigureOut">
              <a:rPr lang="zh-CN" altLang="en-US" smtClean="0"/>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94252105-4E91-4F51-94EF-86A9E23D8FBF}"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839788" y="2505075"/>
            <a:ext cx="5157787" cy="3684588"/>
          </a:xfrm>
          <a:prstGeom prst="rect">
            <a:avLst/>
          </a:prstGeo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6172200" y="2505075"/>
            <a:ext cx="5183188" cy="3684588"/>
          </a:xfrm>
          <a:prstGeom prst="rect">
            <a:avLst/>
          </a:prstGeo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a:xfrm>
            <a:off x="838200" y="6356350"/>
            <a:ext cx="2743200" cy="365125"/>
          </a:xfrm>
          <a:prstGeom prst="rect">
            <a:avLst/>
          </a:prstGeom>
        </p:spPr>
        <p:txBody>
          <a:bodyPr/>
          <a:lstStyle/>
          <a:p>
            <a:fld id="{FFF384DB-48B9-465E-B034-3B07D23E467C}" type="datetimeFigureOut">
              <a:rPr lang="zh-CN" altLang="en-US" smtClean="0"/>
            </a:fld>
            <a:endParaRPr lang="zh-CN" altLang="en-US"/>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p>
            <a:fld id="{94252105-4E91-4F51-94EF-86A9E23D8FBF}"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a:prstGeom prst="rect">
            <a:avLst/>
          </a:prstGeom>
        </p:spPr>
        <p:txBody>
          <a:bodyPr/>
          <a:lstStyle/>
          <a:p>
            <a:fld id="{FFF384DB-48B9-465E-B034-3B07D23E467C}"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a:prstGeom prst="rect">
            <a:avLst/>
          </a:prstGeom>
        </p:spPr>
        <p:txBody>
          <a:bodyPr/>
          <a:lstStyle/>
          <a:p>
            <a:fld id="{94252105-4E91-4F51-94EF-86A9E23D8FBF}"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fld id="{FFF384DB-48B9-465E-B034-3B07D23E467C}" type="datetimeFigureOut">
              <a:rPr lang="zh-CN" altLang="en-US" smtClean="0"/>
            </a:fld>
            <a:endParaRPr lang="zh-CN" altLang="en-US" dirty="0"/>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p>
            <a:fld id="{94252105-4E91-4F51-94EF-86A9E23D8FBF}"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hasCustomPrompt="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hasCustomPrompt="1"/>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FFF384DB-48B9-465E-B034-3B07D23E467C}" type="datetimeFigureOut">
              <a:rPr lang="zh-CN" altLang="en-US" smtClean="0"/>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94252105-4E91-4F51-94EF-86A9E23D8FBF}"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FFF384DB-48B9-465E-B034-3B07D23E467C}" type="datetimeFigureOut">
              <a:rPr lang="zh-CN" altLang="en-US" smtClean="0"/>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94252105-4E91-4F51-94EF-86A9E23D8FBF}"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2" Type="http://schemas.openxmlformats.org/officeDocument/2006/relationships/theme" Target="../theme/theme2.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png"/><Relationship Id="rId1" Type="http://schemas.openxmlformats.org/officeDocument/2006/relationships/image" Target="../media/image15.jpeg"/></Relationships>
</file>

<file path=ppt/slides/_rels/slide11.xml.rels><?xml version="1.0" encoding="UTF-8" standalone="yes"?>
<Relationships xmlns="http://schemas.openxmlformats.org/package/2006/relationships"><Relationship Id="rId6" Type="http://schemas.openxmlformats.org/officeDocument/2006/relationships/notesSlide" Target="../notesSlides/notesSlide2.xml"/><Relationship Id="rId5" Type="http://schemas.openxmlformats.org/officeDocument/2006/relationships/slideLayout" Target="../slideLayouts/slideLayout18.xml"/><Relationship Id="rId4" Type="http://schemas.openxmlformats.org/officeDocument/2006/relationships/image" Target="../media/image19.png"/><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image" Target="../media/image16.png"/></Relationships>
</file>

<file path=ppt/slides/_rels/slide12.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2.png"/><Relationship Id="rId1" Type="http://schemas.openxmlformats.org/officeDocument/2006/relationships/image" Target="../media/image2.png"/></Relationships>
</file>

<file path=ppt/slides/_rels/slide14.xml.rels><?xml version="1.0" encoding="UTF-8" standalone="yes"?>
<Relationships xmlns="http://schemas.openxmlformats.org/package/2006/relationships"><Relationship Id="rId4" Type="http://schemas.openxmlformats.org/officeDocument/2006/relationships/slideLayout" Target="../slideLayouts/slideLayout18.xml"/><Relationship Id="rId3" Type="http://schemas.openxmlformats.org/officeDocument/2006/relationships/image" Target="../media/image23.png"/><Relationship Id="rId2" Type="http://schemas.openxmlformats.org/officeDocument/2006/relationships/tags" Target="../tags/tag1.xml"/><Relationship Id="rId1"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image" Target="../media/image24.png"/><Relationship Id="rId1"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png"/><Relationship Id="rId1" Type="http://schemas.openxmlformats.org/officeDocument/2006/relationships/image" Target="../media/image25.jpeg"/></Relationships>
</file>

<file path=ppt/slides/_rels/slide17.xml.rels><?xml version="1.0" encoding="UTF-8" standalone="yes"?>
<Relationships xmlns="http://schemas.openxmlformats.org/package/2006/relationships"><Relationship Id="rId4" Type="http://schemas.openxmlformats.org/officeDocument/2006/relationships/slideLayout" Target="../slideLayouts/slideLayout18.xml"/><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image" Target="../media/image26.png"/></Relationships>
</file>

<file path=ppt/slides/_rels/slide18.xml.rels><?xml version="1.0" encoding="UTF-8" standalone="yes"?>
<Relationships xmlns="http://schemas.openxmlformats.org/package/2006/relationships"><Relationship Id="rId9" Type="http://schemas.openxmlformats.org/officeDocument/2006/relationships/slideLayout" Target="../slideLayouts/slideLayout18.xml"/><Relationship Id="rId8" Type="http://schemas.openxmlformats.org/officeDocument/2006/relationships/image" Target="../media/image36.png"/><Relationship Id="rId7" Type="http://schemas.openxmlformats.org/officeDocument/2006/relationships/image" Target="../media/image35.png"/><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image" Target="../media/image29.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image" Target="../media/image37.jpeg"/></Relationships>
</file>

<file path=ppt/slides/_rels/slide2.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slideLayout" Target="../slideLayouts/slideLayout2.xml"/><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20.xml.rels><?xml version="1.0" encoding="UTF-8" standalone="yes"?>
<Relationships xmlns="http://schemas.openxmlformats.org/package/2006/relationships"><Relationship Id="rId5" Type="http://schemas.openxmlformats.org/officeDocument/2006/relationships/slideLayout" Target="../slideLayouts/slideLayout18.xml"/><Relationship Id="rId4" Type="http://schemas.openxmlformats.org/officeDocument/2006/relationships/image" Target="../media/image41.png"/><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image" Target="../media/image38.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image" Target="../media/image42.jpe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image" Target="../media/image43.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png"/><Relationship Id="rId1" Type="http://schemas.openxmlformats.org/officeDocument/2006/relationships/image" Target="../media/image25.jpe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4.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5.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6.jpeg"/></Relationships>
</file>

<file path=ppt/slides/_rels/slide27.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4.svg"/><Relationship Id="rId7" Type="http://schemas.openxmlformats.org/officeDocument/2006/relationships/image" Target="../media/image50.png"/><Relationship Id="rId6" Type="http://schemas.openxmlformats.org/officeDocument/2006/relationships/image" Target="../media/image3.svg"/><Relationship Id="rId5" Type="http://schemas.openxmlformats.org/officeDocument/2006/relationships/image" Target="../media/image49.png"/><Relationship Id="rId4" Type="http://schemas.openxmlformats.org/officeDocument/2006/relationships/image" Target="../media/image2.svg"/><Relationship Id="rId3" Type="http://schemas.openxmlformats.org/officeDocument/2006/relationships/image" Target="../media/image48.png"/><Relationship Id="rId2" Type="http://schemas.openxmlformats.org/officeDocument/2006/relationships/image" Target="../media/image1.svg"/><Relationship Id="rId1" Type="http://schemas.openxmlformats.org/officeDocument/2006/relationships/image" Target="../media/image47.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2.jpe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51.jpe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png"/><Relationship Id="rId1" Type="http://schemas.openxmlformats.org/officeDocument/2006/relationships/image" Target="../media/image7.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0.png"/><Relationship Id="rId1"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2.png"/><Relationship Id="rId1"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4.png"/><Relationship Id="rId1"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 name="图片 102"/>
          <p:cNvPicPr/>
          <p:nvPr/>
        </p:nvPicPr>
        <p:blipFill>
          <a:blip r:embed="rId1"/>
          <a:stretch>
            <a:fillRect/>
          </a:stretch>
        </p:blipFill>
        <p:spPr>
          <a:xfrm>
            <a:off x="857250" y="0"/>
            <a:ext cx="11334750" cy="6863080"/>
          </a:xfrm>
          <a:prstGeom prst="rect">
            <a:avLst/>
          </a:prstGeom>
          <a:noFill/>
          <a:ln w="9525">
            <a:noFill/>
          </a:ln>
        </p:spPr>
      </p:pic>
      <p:sp>
        <p:nvSpPr>
          <p:cNvPr id="16" name="直角三角形 15"/>
          <p:cNvSpPr/>
          <p:nvPr/>
        </p:nvSpPr>
        <p:spPr>
          <a:xfrm flipV="1">
            <a:off x="0" y="0"/>
            <a:ext cx="6013654" cy="4689000"/>
          </a:xfrm>
          <a:prstGeom prst="rtTriangle">
            <a:avLst/>
          </a:prstGeom>
          <a:solidFill>
            <a:srgbClr val="0085C8"/>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 name="矩形 1"/>
          <p:cNvSpPr/>
          <p:nvPr/>
        </p:nvSpPr>
        <p:spPr>
          <a:xfrm>
            <a:off x="635" y="0"/>
            <a:ext cx="12191365" cy="6870700"/>
          </a:xfrm>
          <a:prstGeom prst="rect">
            <a:avLst/>
          </a:prstGeom>
          <a:solidFill>
            <a:srgbClr val="002060">
              <a:alpha val="5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7" name="直角三角形 16"/>
          <p:cNvSpPr/>
          <p:nvPr/>
        </p:nvSpPr>
        <p:spPr>
          <a:xfrm flipV="1">
            <a:off x="0" y="0"/>
            <a:ext cx="3936000" cy="3069000"/>
          </a:xfrm>
          <a:prstGeom prst="rtTriangle">
            <a:avLst/>
          </a:prstGeom>
          <a:solidFill>
            <a:srgbClr val="BAE3F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8" name="直角三角形 17"/>
          <p:cNvSpPr/>
          <p:nvPr/>
        </p:nvSpPr>
        <p:spPr>
          <a:xfrm flipH="1">
            <a:off x="6079054" y="2091579"/>
            <a:ext cx="6112946" cy="4766421"/>
          </a:xfrm>
          <a:prstGeom prst="rtTriangle">
            <a:avLst/>
          </a:prstGeom>
          <a:solidFill>
            <a:srgbClr val="004570"/>
          </a:solidFill>
          <a:ln>
            <a:noFill/>
          </a:ln>
          <a:effectLst>
            <a:outerShdw blurRad="50800" dist="762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cxnSp>
        <p:nvCxnSpPr>
          <p:cNvPr id="19" name="直接连接符 13"/>
          <p:cNvCxnSpPr/>
          <p:nvPr/>
        </p:nvCxnSpPr>
        <p:spPr>
          <a:xfrm flipV="1">
            <a:off x="0" y="536300"/>
            <a:ext cx="696000" cy="540000"/>
          </a:xfrm>
          <a:prstGeom prst="line">
            <a:avLst/>
          </a:prstGeom>
          <a:ln>
            <a:solidFill>
              <a:srgbClr val="59C3EB"/>
            </a:solidFill>
          </a:ln>
        </p:spPr>
        <p:style>
          <a:lnRef idx="1">
            <a:schemeClr val="accent1"/>
          </a:lnRef>
          <a:fillRef idx="0">
            <a:schemeClr val="accent1"/>
          </a:fillRef>
          <a:effectRef idx="0">
            <a:schemeClr val="accent1"/>
          </a:effectRef>
          <a:fontRef idx="minor">
            <a:schemeClr val="tx1"/>
          </a:fontRef>
        </p:style>
      </p:cxnSp>
      <p:cxnSp>
        <p:nvCxnSpPr>
          <p:cNvPr id="20" name="直接连接符 15"/>
          <p:cNvCxnSpPr/>
          <p:nvPr/>
        </p:nvCxnSpPr>
        <p:spPr>
          <a:xfrm flipH="1">
            <a:off x="888700" y="-12702"/>
            <a:ext cx="1440000" cy="1089002"/>
          </a:xfrm>
          <a:prstGeom prst="line">
            <a:avLst/>
          </a:prstGeom>
          <a:ln>
            <a:solidFill>
              <a:srgbClr val="59C3EB"/>
            </a:solidFill>
          </a:ln>
        </p:spPr>
        <p:style>
          <a:lnRef idx="1">
            <a:schemeClr val="accent1"/>
          </a:lnRef>
          <a:fillRef idx="0">
            <a:schemeClr val="accent1"/>
          </a:fillRef>
          <a:effectRef idx="0">
            <a:schemeClr val="accent1"/>
          </a:effectRef>
          <a:fontRef idx="minor">
            <a:schemeClr val="tx1"/>
          </a:fontRef>
        </p:style>
      </p:cxnSp>
      <p:cxnSp>
        <p:nvCxnSpPr>
          <p:cNvPr id="21" name="直接连接符 16"/>
          <p:cNvCxnSpPr/>
          <p:nvPr/>
        </p:nvCxnSpPr>
        <p:spPr>
          <a:xfrm flipH="1">
            <a:off x="9135527" y="3428998"/>
            <a:ext cx="3056474" cy="252000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221771" y="3844499"/>
            <a:ext cx="7959105" cy="1586271"/>
          </a:xfrm>
          <a:prstGeom prst="rect">
            <a:avLst/>
          </a:prstGeom>
          <a:no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latin typeface="Times New Roman" panose="02020603050405020304" charset="0"/>
                <a:ea typeface="微软雅黑" panose="020B0503020204020204" pitchFamily="34" charset="-122"/>
                <a:cs typeface="Times New Roman" panose="02020603050405020304" charset="0"/>
              </a:rPr>
              <a:t>NHL</a:t>
            </a:r>
            <a:r>
              <a:rPr lang="zh-CN" altLang="en-US" sz="6000" b="1" dirty="0">
                <a:latin typeface="华文中宋" panose="02010600040101010101" charset="-122"/>
                <a:ea typeface="华文中宋" panose="02010600040101010101" charset="-122"/>
              </a:rPr>
              <a:t>的运行机制</a:t>
            </a:r>
            <a:endParaRPr lang="zh-CN" altLang="en-US" sz="6000" b="1" dirty="0">
              <a:latin typeface="华文中宋" panose="02010600040101010101" charset="-122"/>
              <a:ea typeface="华文中宋" panose="02010600040101010101" charset="-122"/>
            </a:endParaRPr>
          </a:p>
        </p:txBody>
      </p:sp>
      <p:pic>
        <p:nvPicPr>
          <p:cNvPr id="37" name="图片 36" descr="标志与中英文校名组合规范_左右（反白，在深色背景下使用）.png"/>
          <p:cNvPicPr>
            <a:picLocks noChangeAspect="1"/>
          </p:cNvPicPr>
          <p:nvPr/>
        </p:nvPicPr>
        <p:blipFill>
          <a:blip r:embed="rId2" cstate="print"/>
          <a:stretch>
            <a:fillRect/>
          </a:stretch>
        </p:blipFill>
        <p:spPr>
          <a:xfrm>
            <a:off x="10153048" y="5543690"/>
            <a:ext cx="1625232" cy="457812"/>
          </a:xfrm>
          <a:prstGeom prst="rect">
            <a:avLst/>
          </a:prstGeom>
        </p:spPr>
      </p:pic>
      <p:sp>
        <p:nvSpPr>
          <p:cNvPr id="3" name="文本框 2"/>
          <p:cNvSpPr txBox="1"/>
          <p:nvPr/>
        </p:nvSpPr>
        <p:spPr>
          <a:xfrm>
            <a:off x="937260" y="5633085"/>
            <a:ext cx="4340860" cy="368300"/>
          </a:xfrm>
          <a:prstGeom prst="rect">
            <a:avLst/>
          </a:prstGeom>
          <a:noFill/>
        </p:spPr>
        <p:txBody>
          <a:bodyPr wrap="square" rtlCol="0">
            <a:spAutoFit/>
          </a:bodyPr>
          <a:p>
            <a:r>
              <a:rPr lang="zh-CN" altLang="en-US">
                <a:solidFill>
                  <a:schemeClr val="bg1"/>
                </a:solidFill>
              </a:rPr>
              <a:t>汇报人：许奕昕</a:t>
            </a:r>
            <a:r>
              <a:rPr lang="en-US" altLang="zh-CN">
                <a:solidFill>
                  <a:schemeClr val="bg1"/>
                </a:solidFill>
              </a:rPr>
              <a:t> </a:t>
            </a:r>
            <a:r>
              <a:rPr lang="zh-CN" altLang="en-US">
                <a:solidFill>
                  <a:schemeClr val="bg1"/>
                </a:solidFill>
              </a:rPr>
              <a:t>王嘉艺</a:t>
            </a:r>
            <a:r>
              <a:rPr lang="en-US" altLang="zh-CN">
                <a:solidFill>
                  <a:schemeClr val="bg1"/>
                </a:solidFill>
              </a:rPr>
              <a:t>         2022.05.11</a:t>
            </a:r>
            <a:endParaRPr lang="en-US" altLang="zh-CN">
              <a:solidFill>
                <a:schemeClr val="bg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1">
            <a:extLst>
              <a:ext uri="{28A0092B-C50C-407E-A947-70E740481C1C}">
                <a14:useLocalDpi xmlns:a14="http://schemas.microsoft.com/office/drawing/2010/main" val="0"/>
              </a:ext>
            </a:extLst>
          </a:blip>
          <a:srcRect l="1019" t="6877" b="37447"/>
          <a:stretch>
            <a:fillRect/>
          </a:stretch>
        </p:blipFill>
        <p:spPr>
          <a:xfrm>
            <a:off x="0" y="0"/>
            <a:ext cx="12191999" cy="6858000"/>
          </a:xfrm>
          <a:prstGeom prst="rect">
            <a:avLst/>
          </a:prstGeom>
        </p:spPr>
      </p:pic>
      <p:sp>
        <p:nvSpPr>
          <p:cNvPr id="12" name="淘宝网chenying0907出品 6"/>
          <p:cNvSpPr/>
          <p:nvPr/>
        </p:nvSpPr>
        <p:spPr>
          <a:xfrm>
            <a:off x="-3175" y="0"/>
            <a:ext cx="12198350" cy="6865938"/>
          </a:xfrm>
          <a:prstGeom prst="rect">
            <a:avLst/>
          </a:prstGeom>
          <a:solidFill>
            <a:srgbClr val="1F4E79">
              <a:alpha val="6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3" name="淘宝网chenying0907出品 9"/>
          <p:cNvSpPr txBox="1">
            <a:spLocks noChangeArrowheads="1"/>
          </p:cNvSpPr>
          <p:nvPr/>
        </p:nvSpPr>
        <p:spPr bwMode="auto">
          <a:xfrm>
            <a:off x="3824519" y="3555577"/>
            <a:ext cx="465836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4400" b="1" dirty="0">
                <a:solidFill>
                  <a:schemeClr val="bg1"/>
                </a:solidFill>
                <a:latin typeface="微软雅黑" panose="020B0503020204020204" pitchFamily="34" charset="-122"/>
                <a:ea typeface="微软雅黑" panose="020B0503020204020204" pitchFamily="34" charset="-122"/>
              </a:rPr>
              <a:t>美国职业冰球联盟</a:t>
            </a:r>
            <a:endParaRPr lang="zh-CN" altLang="en-US" sz="4400" b="1" dirty="0">
              <a:solidFill>
                <a:schemeClr val="bg1"/>
              </a:solidFill>
              <a:latin typeface="微软雅黑" panose="020B0503020204020204" pitchFamily="34" charset="-122"/>
              <a:ea typeface="微软雅黑" panose="020B0503020204020204" pitchFamily="34" charset="-122"/>
            </a:endParaRPr>
          </a:p>
        </p:txBody>
      </p:sp>
      <p:sp>
        <p:nvSpPr>
          <p:cNvPr id="24" name="淘宝网chenying0907出品 10"/>
          <p:cNvSpPr>
            <a:spLocks noChangeArrowheads="1"/>
          </p:cNvSpPr>
          <p:nvPr/>
        </p:nvSpPr>
        <p:spPr bwMode="auto">
          <a:xfrm>
            <a:off x="4368595" y="4485630"/>
            <a:ext cx="3759200" cy="312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buNone/>
            </a:pPr>
            <a:r>
              <a:rPr lang="en-US" altLang="zh-CN" sz="1600" dirty="0">
                <a:solidFill>
                  <a:schemeClr val="bg1"/>
                </a:solidFill>
                <a:latin typeface="Arial" panose="020B0604020202020204" pitchFamily="34" charset="0"/>
                <a:ea typeface="微软雅黑" panose="020B0503020204020204" pitchFamily="34" charset="-122"/>
                <a:cs typeface="Arial" panose="020B0604020202020204" pitchFamily="34" charset="0"/>
              </a:rPr>
              <a:t>National Hockey League </a:t>
            </a:r>
            <a:endParaRPr lang="en-US" altLang="zh-CN" sz="1600"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sp>
        <p:nvSpPr>
          <p:cNvPr id="26" name="椭圆 25"/>
          <p:cNvSpPr/>
          <p:nvPr/>
        </p:nvSpPr>
        <p:spPr>
          <a:xfrm>
            <a:off x="5083463" y="1253232"/>
            <a:ext cx="2140463" cy="2140463"/>
          </a:xfrm>
          <a:prstGeom prst="ellipse">
            <a:avLst/>
          </a:prstGeom>
          <a:solidFill>
            <a:srgbClr val="0285C8">
              <a:alpha val="6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2" name="椭圆 1"/>
          <p:cNvSpPr/>
          <p:nvPr/>
        </p:nvSpPr>
        <p:spPr>
          <a:xfrm>
            <a:off x="5174737" y="1344506"/>
            <a:ext cx="1957917" cy="1957917"/>
          </a:xfrm>
          <a:prstGeom prst="ellipse">
            <a:avLst/>
          </a:prstGeom>
          <a:solidFill>
            <a:srgbClr val="BAE4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27" name="Object 206"/>
          <p:cNvSpPr txBox="1"/>
          <p:nvPr/>
        </p:nvSpPr>
        <p:spPr>
          <a:xfrm>
            <a:off x="5125906" y="1925215"/>
            <a:ext cx="2006748" cy="843959"/>
          </a:xfrm>
          <a:prstGeom prst="rect">
            <a:avLst/>
          </a:prstGeom>
        </p:spPr>
        <p:txBody>
          <a:bodyPr vert="horz" rtlCol="0" anchor="t" anchorCtr="0">
            <a:noAutofit/>
          </a:bodyPr>
          <a:lstStyle/>
          <a:p>
            <a:pPr algn="ctr">
              <a:lnSpc>
                <a:spcPct val="83000"/>
              </a:lnSpc>
            </a:pPr>
            <a:r>
              <a:rPr lang="zh-CN" sz="7200" b="1" dirty="0">
                <a:solidFill>
                  <a:srgbClr val="00456F"/>
                </a:solidFill>
                <a:latin typeface="微软雅黑" panose="020B0503020204020204" pitchFamily="34" charset="-122"/>
                <a:ea typeface="微软雅黑" panose="020B0503020204020204" pitchFamily="34" charset="-122"/>
              </a:rPr>
              <a:t>0</a:t>
            </a:r>
            <a:r>
              <a:rPr lang="en-US" altLang="zh-CN" sz="7200" b="1" dirty="0">
                <a:solidFill>
                  <a:srgbClr val="00456F"/>
                </a:solidFill>
                <a:latin typeface="微软雅黑" panose="020B0503020204020204" pitchFamily="34" charset="-122"/>
                <a:ea typeface="微软雅黑" panose="020B0503020204020204" pitchFamily="34" charset="-122"/>
              </a:rPr>
              <a:t>2</a:t>
            </a:r>
            <a:endParaRPr lang="zh-CN" altLang="en-US" sz="1200" b="1" dirty="0">
              <a:solidFill>
                <a:srgbClr val="00456F"/>
              </a:solidFill>
              <a:latin typeface="微软雅黑" panose="020B0503020204020204" pitchFamily="34" charset="-122"/>
              <a:ea typeface="微软雅黑" panose="020B0503020204020204" pitchFamily="34" charset="-122"/>
            </a:endParaRPr>
          </a:p>
        </p:txBody>
      </p:sp>
      <p:pic>
        <p:nvPicPr>
          <p:cNvPr id="11" name="图片 10" descr="标志与中英文校名组合规范_左右（反白，在深色背景下使用）.png"/>
          <p:cNvPicPr>
            <a:picLocks noChangeAspect="1"/>
          </p:cNvPicPr>
          <p:nvPr/>
        </p:nvPicPr>
        <p:blipFill>
          <a:blip r:embed="rId2" cstate="print"/>
          <a:stretch>
            <a:fillRect/>
          </a:stretch>
        </p:blipFill>
        <p:spPr>
          <a:xfrm>
            <a:off x="5283384" y="5683609"/>
            <a:ext cx="1625232" cy="457812"/>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淘宝网chenying0907出品 6"/>
          <p:cNvSpPr/>
          <p:nvPr/>
        </p:nvSpPr>
        <p:spPr>
          <a:xfrm>
            <a:off x="-6350" y="0"/>
            <a:ext cx="12198350" cy="6865938"/>
          </a:xfrm>
          <a:prstGeom prst="rect">
            <a:avLst/>
          </a:prstGeom>
          <a:solidFill>
            <a:srgbClr val="BAE4FF">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 name="文本框 7"/>
          <p:cNvSpPr txBox="1"/>
          <p:nvPr/>
        </p:nvSpPr>
        <p:spPr>
          <a:xfrm>
            <a:off x="5227545" y="390111"/>
            <a:ext cx="5098600" cy="706755"/>
          </a:xfrm>
          <a:prstGeom prst="rect">
            <a:avLst/>
          </a:prstGeom>
          <a:noFill/>
        </p:spPr>
        <p:txBody>
          <a:bodyPr wrap="square" rtlCol="0">
            <a:spAutoFit/>
          </a:bodyPr>
          <a:lstStyle/>
          <a:p>
            <a:pPr algn="ctr"/>
            <a:r>
              <a:rPr lang="zh-CN" altLang="en-US" sz="4000" b="1" spc="300" dirty="0">
                <a:solidFill>
                  <a:srgbClr val="01527F"/>
                </a:solidFill>
                <a:latin typeface="微软雅黑" panose="020B0503020204020204" pitchFamily="34" charset="-122"/>
                <a:ea typeface="微软雅黑" panose="020B0503020204020204" pitchFamily="34" charset="-122"/>
              </a:rPr>
              <a:t>美国职业冰球联盟</a:t>
            </a:r>
            <a:endParaRPr lang="zh-CN" altLang="en-US" sz="4000" b="1" spc="300" dirty="0">
              <a:solidFill>
                <a:srgbClr val="01527F"/>
              </a:solidFill>
              <a:latin typeface="微软雅黑" panose="020B0503020204020204" pitchFamily="34" charset="-122"/>
              <a:ea typeface="微软雅黑" panose="020B0503020204020204" pitchFamily="34" charset="-122"/>
            </a:endParaRPr>
          </a:p>
        </p:txBody>
      </p:sp>
      <p:sp>
        <p:nvSpPr>
          <p:cNvPr id="20" name="文本框 19"/>
          <p:cNvSpPr txBox="1"/>
          <p:nvPr/>
        </p:nvSpPr>
        <p:spPr>
          <a:xfrm>
            <a:off x="4180840" y="1439545"/>
            <a:ext cx="7406005" cy="2861310"/>
          </a:xfrm>
          <a:prstGeom prst="rect">
            <a:avLst/>
          </a:prstGeom>
          <a:noFill/>
        </p:spPr>
        <p:txBody>
          <a:bodyPr wrap="square" rtlCol="0">
            <a:spAutoFit/>
            <a:scene3d>
              <a:camera prst="orthographicFront"/>
              <a:lightRig rig="threePt" dir="t"/>
            </a:scene3d>
            <a:sp3d contourW="12700"/>
          </a:bodyPr>
          <a:lstStyle/>
          <a:p>
            <a:pPr indent="406400" fontAlgn="auto">
              <a:lnSpc>
                <a:spcPts val="2400"/>
              </a:lnSpc>
              <a:defRPr/>
              <a:extLst>
                <a:ext uri="{35155182-B16C-46BC-9424-99874614C6A1}">
                  <wpsdc:indentchars xmlns:wpsdc="http://www.wps.cn/officeDocument/2017/drawingmlCustomData" val="200" checksum="1740828767"/>
                </a:ext>
              </a:extLst>
            </a:pPr>
            <a:r>
              <a:rPr lang="zh-CN" altLang="en-US" sz="1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美国</a:t>
            </a:r>
            <a:r>
              <a:rPr lang="en-US" altLang="zh-CN" sz="1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职业冰球联盟（National Hockey League，NHL）成立于 1917 年，前身是加拿大冰球协会（National Hockey Association，NHA，1909-1917）。初期只有 5 支加拿大的职业球队，NHL 在 1920 年代开始扩充规模，同期开始有美国职业冰球队加入联盟。之后由于 1930年代的经济大萧条及第二次世界大战造成的职业球员短缺，到1942-1943 赛季 NHL 仅剩下 6 支球队。1960-1970 年代后，随着电视转播和市场的增长，NHL 发展到 18 支球队。1980-1990 年代，NHL 逐渐发展为世界顶级职业冰球联盟，吸引全世界大批球迷。</a:t>
            </a:r>
            <a:endParaRPr lang="en-US" altLang="zh-CN" sz="1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indent="406400" fontAlgn="auto">
              <a:lnSpc>
                <a:spcPts val="2400"/>
              </a:lnSpc>
              <a:defRPr/>
              <a:extLst>
                <a:ext uri="{35155182-B16C-46BC-9424-99874614C6A1}">
                  <wpsdc:indentchars xmlns:wpsdc="http://www.wps.cn/officeDocument/2017/drawingmlCustomData" val="200" checksum="1740828767"/>
                </a:ext>
              </a:extLst>
            </a:pPr>
            <a:r>
              <a:rPr lang="en-US" altLang="zh-CN" sz="1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1990 年代至今，NHL 经历了数次劳资纠纷，并因此取消了 2004-2005 赛季，开创了美国四大职业体育联盟取消赛季比赛的先例。 </a:t>
            </a:r>
            <a:endParaRPr lang="en-US" altLang="zh-CN" sz="1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5" name="图片 4"/>
          <p:cNvPicPr>
            <a:picLocks noChangeAspect="1"/>
          </p:cNvPicPr>
          <p:nvPr/>
        </p:nvPicPr>
        <p:blipFill>
          <a:blip r:embed="rId1"/>
          <a:stretch>
            <a:fillRect/>
          </a:stretch>
        </p:blipFill>
        <p:spPr>
          <a:xfrm>
            <a:off x="8565515" y="4939030"/>
            <a:ext cx="3112770" cy="1748790"/>
          </a:xfrm>
          <a:prstGeom prst="rect">
            <a:avLst/>
          </a:prstGeom>
        </p:spPr>
      </p:pic>
      <p:pic>
        <p:nvPicPr>
          <p:cNvPr id="7" name="图片 6"/>
          <p:cNvPicPr>
            <a:picLocks noChangeAspect="1"/>
          </p:cNvPicPr>
          <p:nvPr/>
        </p:nvPicPr>
        <p:blipFill>
          <a:blip r:embed="rId2"/>
          <a:stretch>
            <a:fillRect/>
          </a:stretch>
        </p:blipFill>
        <p:spPr>
          <a:xfrm>
            <a:off x="4997450" y="4866640"/>
            <a:ext cx="3048000" cy="1743075"/>
          </a:xfrm>
          <a:prstGeom prst="rect">
            <a:avLst/>
          </a:prstGeom>
        </p:spPr>
      </p:pic>
      <p:pic>
        <p:nvPicPr>
          <p:cNvPr id="21" name="图片 20"/>
          <p:cNvPicPr>
            <a:picLocks noChangeAspect="1"/>
          </p:cNvPicPr>
          <p:nvPr/>
        </p:nvPicPr>
        <p:blipFill>
          <a:blip r:embed="rId3">
            <a:clrChange>
              <a:clrFrom>
                <a:srgbClr val="FFFFFF">
                  <a:alpha val="100000"/>
                </a:srgbClr>
              </a:clrFrom>
              <a:clrTo>
                <a:srgbClr val="FFFFFF">
                  <a:alpha val="100000"/>
                  <a:alpha val="0"/>
                </a:srgbClr>
              </a:clrTo>
            </a:clrChange>
          </a:blip>
          <a:stretch>
            <a:fillRect/>
          </a:stretch>
        </p:blipFill>
        <p:spPr>
          <a:xfrm>
            <a:off x="290195" y="1548765"/>
            <a:ext cx="3570605" cy="2414270"/>
          </a:xfrm>
          <a:prstGeom prst="rect">
            <a:avLst/>
          </a:prstGeom>
        </p:spPr>
      </p:pic>
      <p:pic>
        <p:nvPicPr>
          <p:cNvPr id="3" name="图片 2"/>
          <p:cNvPicPr>
            <a:picLocks noChangeAspect="1"/>
          </p:cNvPicPr>
          <p:nvPr/>
        </p:nvPicPr>
        <p:blipFill>
          <a:blip r:embed="rId4"/>
          <a:stretch>
            <a:fillRect/>
          </a:stretch>
        </p:blipFill>
        <p:spPr>
          <a:xfrm>
            <a:off x="850265" y="4787900"/>
            <a:ext cx="3330575" cy="189992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淘宝网chenying0907出品 6"/>
          <p:cNvSpPr/>
          <p:nvPr/>
        </p:nvSpPr>
        <p:spPr>
          <a:xfrm>
            <a:off x="-6350" y="0"/>
            <a:ext cx="12198350" cy="6865938"/>
          </a:xfrm>
          <a:prstGeom prst="rect">
            <a:avLst/>
          </a:prstGeom>
          <a:solidFill>
            <a:srgbClr val="BAE4FF">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pic>
        <p:nvPicPr>
          <p:cNvPr id="41" name="图片 40" descr="标志与中英文校名组合规范_左右（反白，在深色背景下使用）.png"/>
          <p:cNvPicPr>
            <a:picLocks noChangeAspect="1"/>
          </p:cNvPicPr>
          <p:nvPr/>
        </p:nvPicPr>
        <p:blipFill>
          <a:blip r:embed="rId1" cstate="print"/>
          <a:stretch>
            <a:fillRect/>
          </a:stretch>
        </p:blipFill>
        <p:spPr>
          <a:xfrm>
            <a:off x="10050602" y="449947"/>
            <a:ext cx="1625232" cy="457812"/>
          </a:xfrm>
          <a:prstGeom prst="rect">
            <a:avLst/>
          </a:prstGeom>
        </p:spPr>
      </p:pic>
      <p:sp>
        <p:nvSpPr>
          <p:cNvPr id="20" name="文本框 19"/>
          <p:cNvSpPr txBox="1"/>
          <p:nvPr/>
        </p:nvSpPr>
        <p:spPr>
          <a:xfrm>
            <a:off x="1126490" y="610235"/>
            <a:ext cx="8000365" cy="2306955"/>
          </a:xfrm>
          <a:prstGeom prst="rect">
            <a:avLst/>
          </a:prstGeom>
          <a:noFill/>
        </p:spPr>
        <p:txBody>
          <a:bodyPr wrap="square" rtlCol="0">
            <a:spAutoFit/>
            <a:scene3d>
              <a:camera prst="orthographicFront"/>
              <a:lightRig rig="threePt" dir="t"/>
            </a:scene3d>
            <a:sp3d contourW="12700"/>
          </a:bodyPr>
          <a:p>
            <a:pPr indent="406400" fontAlgn="auto">
              <a:lnSpc>
                <a:spcPct val="150000"/>
              </a:lnSpc>
              <a:defRPr/>
              <a:extLst>
                <a:ext uri="{35155182-B16C-46BC-9424-99874614C6A1}">
                  <wpsdc:indentchars xmlns:wpsdc="http://www.wps.cn/officeDocument/2017/drawingmlCustomData" val="200" checksum="1740828767"/>
                </a:ext>
              </a:extLst>
            </a:pPr>
            <a:r>
              <a:rPr lang="zh-CN" sz="1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目前，</a:t>
            </a:r>
            <a:r>
              <a:rPr lang="en-US" altLang="zh-CN" sz="1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NHL</a:t>
            </a:r>
            <a:r>
              <a:rPr sz="1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由</a:t>
            </a:r>
            <a:r>
              <a:rPr sz="16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32个成员俱乐部</a:t>
            </a:r>
            <a:r>
              <a:rPr sz="1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组成</a:t>
            </a:r>
            <a:r>
              <a:rPr lang="zh-CN" sz="1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，分为东西部两个联盟四大分区</a:t>
            </a:r>
            <a:r>
              <a:rPr sz="1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。每个球队的</a:t>
            </a:r>
            <a:r>
              <a:rPr lang="zh-CN" sz="1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名单</a:t>
            </a:r>
            <a:r>
              <a:rPr sz="1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都反映了联盟的国际构成，来自20多个国家的球员都参加了比赛，争夺职业体育中最珍贵和最具历史意义的奖杯——斯坦利杯。</a:t>
            </a:r>
            <a:endParaRPr sz="1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indent="406400" fontAlgn="auto">
              <a:lnSpc>
                <a:spcPct val="150000"/>
              </a:lnSpc>
              <a:defRPr/>
              <a:extLst>
                <a:ext uri="{35155182-B16C-46BC-9424-99874614C6A1}">
                  <wpsdc:indentchars xmlns:wpsdc="http://www.wps.cn/officeDocument/2017/drawingmlCustomData" val="200" checksum="1740828767"/>
                </a:ext>
              </a:extLst>
            </a:pPr>
            <a:r>
              <a:rPr sz="1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每年，NHL在赛场内和通过其合作伙伴在国家电视和广播上招待超过6.7亿的</a:t>
            </a:r>
            <a:r>
              <a:rPr sz="16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粉丝</a:t>
            </a:r>
            <a:r>
              <a:rPr sz="1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；在Facebook, Twitter, Instagram, Snapchat, TikTok</a:t>
            </a:r>
            <a:r>
              <a:rPr lang="zh-CN" sz="1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和</a:t>
            </a:r>
            <a:r>
              <a:rPr sz="1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YouTube上有超过1.91亿粉丝，包括联盟、球队和球员账户；NHL.com有超过1亿的在线粉丝</a:t>
            </a:r>
            <a:r>
              <a:rPr lang="zh-CN" sz="1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endParaRPr lang="zh-CN" sz="1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4" name="图片 3"/>
          <p:cNvPicPr>
            <a:picLocks noChangeAspect="1"/>
          </p:cNvPicPr>
          <p:nvPr/>
        </p:nvPicPr>
        <p:blipFill>
          <a:blip r:embed="rId2">
            <a:clrChange>
              <a:clrFrom>
                <a:srgbClr val="FFFFFF">
                  <a:alpha val="100000"/>
                </a:srgbClr>
              </a:clrFrom>
              <a:clrTo>
                <a:srgbClr val="FFFFFF">
                  <a:alpha val="100000"/>
                  <a:alpha val="0"/>
                </a:srgbClr>
              </a:clrTo>
            </a:clrChange>
          </a:blip>
          <a:stretch>
            <a:fillRect/>
          </a:stretch>
        </p:blipFill>
        <p:spPr>
          <a:xfrm>
            <a:off x="1618615" y="3171190"/>
            <a:ext cx="6708140" cy="2797810"/>
          </a:xfrm>
          <a:prstGeom prst="rect">
            <a:avLst/>
          </a:prstGeom>
        </p:spPr>
      </p:pic>
      <p:pic>
        <p:nvPicPr>
          <p:cNvPr id="6" name="图片 5"/>
          <p:cNvPicPr>
            <a:picLocks noChangeAspect="1"/>
          </p:cNvPicPr>
          <p:nvPr/>
        </p:nvPicPr>
        <p:blipFill>
          <a:blip r:embed="rId3">
            <a:clrChange>
              <a:clrFrom>
                <a:srgbClr val="FFFFFF">
                  <a:alpha val="100000"/>
                </a:srgbClr>
              </a:clrFrom>
              <a:clrTo>
                <a:srgbClr val="FFFFFF">
                  <a:alpha val="100000"/>
                  <a:alpha val="0"/>
                </a:srgbClr>
              </a:clrTo>
            </a:clrChange>
          </a:blip>
          <a:stretch>
            <a:fillRect/>
          </a:stretch>
        </p:blipFill>
        <p:spPr>
          <a:xfrm>
            <a:off x="10164445" y="1257935"/>
            <a:ext cx="1578610" cy="491236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淘宝网chenying0907出品 6"/>
          <p:cNvSpPr/>
          <p:nvPr/>
        </p:nvSpPr>
        <p:spPr>
          <a:xfrm>
            <a:off x="-6350" y="0"/>
            <a:ext cx="12198350" cy="6865938"/>
          </a:xfrm>
          <a:prstGeom prst="rect">
            <a:avLst/>
          </a:prstGeom>
          <a:solidFill>
            <a:srgbClr val="BAE4FF">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pic>
        <p:nvPicPr>
          <p:cNvPr id="41" name="图片 40" descr="标志与中英文校名组合规范_左右（反白，在深色背景下使用）.png"/>
          <p:cNvPicPr>
            <a:picLocks noChangeAspect="1"/>
          </p:cNvPicPr>
          <p:nvPr/>
        </p:nvPicPr>
        <p:blipFill>
          <a:blip r:embed="rId1" cstate="print"/>
          <a:stretch>
            <a:fillRect/>
          </a:stretch>
        </p:blipFill>
        <p:spPr>
          <a:xfrm>
            <a:off x="10050602" y="449947"/>
            <a:ext cx="1625232" cy="457812"/>
          </a:xfrm>
          <a:prstGeom prst="rect">
            <a:avLst/>
          </a:prstGeom>
        </p:spPr>
      </p:pic>
      <p:sp>
        <p:nvSpPr>
          <p:cNvPr id="2" name="文本框 1"/>
          <p:cNvSpPr txBox="1"/>
          <p:nvPr/>
        </p:nvSpPr>
        <p:spPr>
          <a:xfrm>
            <a:off x="355600" y="523875"/>
            <a:ext cx="6871970" cy="5631180"/>
          </a:xfrm>
          <a:prstGeom prst="rect">
            <a:avLst/>
          </a:prstGeom>
          <a:noFill/>
        </p:spPr>
        <p:txBody>
          <a:bodyPr wrap="square" rtlCol="0" anchor="t">
            <a:spAutoFit/>
          </a:bodyPr>
          <a:p>
            <a:pPr indent="406400" fontAlgn="auto">
              <a:lnSpc>
                <a:spcPct val="150000"/>
              </a:lnSpc>
              <a:defRPr/>
              <a:extLst>
                <a:ext uri="{35155182-B16C-46BC-9424-99874614C6A1}">
                  <wpsdc:indentchars xmlns:wpsdc="http://www.wps.cn/officeDocument/2017/drawingmlCustomData" val="200" checksum="1740828767"/>
                </a:ext>
              </a:extLst>
            </a:pPr>
            <a:r>
              <a:rPr sz="1600" dirty="0">
                <a:latin typeface="微软雅黑" panose="020B0503020204020204" pitchFamily="34" charset="-122"/>
                <a:ea typeface="微软雅黑" panose="020B0503020204020204" pitchFamily="34" charset="-122"/>
                <a:cs typeface="微软雅黑" panose="020B0503020204020204" pitchFamily="34" charset="-122"/>
                <a:sym typeface="+mn-ea"/>
              </a:rPr>
              <a:t>联盟通过其</a:t>
            </a:r>
            <a:r>
              <a:rPr lang="zh-CN" sz="1600" dirty="0">
                <a:latin typeface="微软雅黑" panose="020B0503020204020204" pitchFamily="34" charset="-122"/>
                <a:ea typeface="微软雅黑" panose="020B0503020204020204" pitchFamily="34" charset="-122"/>
                <a:cs typeface="微软雅黑" panose="020B0503020204020204" pitchFamily="34" charset="-122"/>
                <a:sym typeface="+mn-ea"/>
              </a:rPr>
              <a:t>版权</a:t>
            </a:r>
            <a:r>
              <a:rPr sz="1600" dirty="0">
                <a:latin typeface="微软雅黑" panose="020B0503020204020204" pitchFamily="34" charset="-122"/>
                <a:ea typeface="微软雅黑" panose="020B0503020204020204" pitchFamily="34" charset="-122"/>
                <a:cs typeface="微软雅黑" panose="020B0503020204020204" pitchFamily="34" charset="-122"/>
                <a:sym typeface="+mn-ea"/>
              </a:rPr>
              <a:t>持有者在160多个国家和地区</a:t>
            </a:r>
            <a:r>
              <a:rPr sz="16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rPr>
              <a:t>转播</a:t>
            </a:r>
            <a:r>
              <a:rPr sz="1600" dirty="0">
                <a:latin typeface="微软雅黑" panose="020B0503020204020204" pitchFamily="34" charset="-122"/>
                <a:ea typeface="微软雅黑" panose="020B0503020204020204" pitchFamily="34" charset="-122"/>
                <a:cs typeface="微软雅黑" panose="020B0503020204020204" pitchFamily="34" charset="-122"/>
                <a:sym typeface="+mn-ea"/>
              </a:rPr>
              <a:t>比赛，包括美国的ESPN、特纳体育和NHL网络；加拿大的Sportsnet和TVA体育；北欧地区的Viaplay以及中国的央视、腾讯；并向世界各地的球迷提供在每个国家播放的比赛。</a:t>
            </a:r>
            <a:endParaRPr sz="1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indent="406400" fontAlgn="auto">
              <a:lnSpc>
                <a:spcPct val="150000"/>
              </a:lnSpc>
              <a:defRPr/>
              <a:extLst>
                <a:ext uri="{35155182-B16C-46BC-9424-99874614C6A1}">
                  <wpsdc:indentchars xmlns:wpsdc="http://www.wps.cn/officeDocument/2017/drawingmlCustomData" val="200" checksum="1740828767"/>
                </a:ext>
              </a:extLst>
            </a:pPr>
            <a:r>
              <a:rPr sz="1600" dirty="0">
                <a:latin typeface="微软雅黑" panose="020B0503020204020204" pitchFamily="34" charset="-122"/>
                <a:ea typeface="微软雅黑" panose="020B0503020204020204" pitchFamily="34" charset="-122"/>
                <a:cs typeface="微软雅黑" panose="020B0503020204020204" pitchFamily="34" charset="-122"/>
                <a:sym typeface="+mn-ea"/>
              </a:rPr>
              <a:t>球迷通过免费的NHL应用程序在移动设备上参与联盟的</a:t>
            </a:r>
            <a:r>
              <a:rPr sz="16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rPr>
              <a:t>数字资产</a:t>
            </a:r>
            <a:r>
              <a:rPr sz="1600" dirty="0">
                <a:latin typeface="微软雅黑" panose="020B0503020204020204" pitchFamily="34" charset="-122"/>
                <a:ea typeface="微软雅黑" panose="020B0503020204020204" pitchFamily="34" charset="-122"/>
                <a:cs typeface="微软雅黑" panose="020B0503020204020204" pitchFamily="34" charset="-122"/>
                <a:sym typeface="+mn-ea"/>
              </a:rPr>
              <a:t>；横跨九大社交媒体平台</a:t>
            </a:r>
            <a:r>
              <a:rPr lang="zh-CN" sz="1600" dirty="0">
                <a:latin typeface="微软雅黑" panose="020B0503020204020204" pitchFamily="34" charset="-122"/>
                <a:ea typeface="微软雅黑" panose="020B0503020204020204" pitchFamily="34" charset="-122"/>
                <a:cs typeface="微软雅黑" panose="020B0503020204020204" pitchFamily="34" charset="-122"/>
                <a:sym typeface="+mn-ea"/>
              </a:rPr>
              <a:t>，</a:t>
            </a:r>
            <a:r>
              <a:rPr sz="1600" dirty="0">
                <a:latin typeface="微软雅黑" panose="020B0503020204020204" pitchFamily="34" charset="-122"/>
                <a:ea typeface="微软雅黑" panose="020B0503020204020204" pitchFamily="34" charset="-122"/>
                <a:cs typeface="微软雅黑" panose="020B0503020204020204" pitchFamily="34" charset="-122"/>
                <a:sym typeface="+mn-ea"/>
              </a:rPr>
              <a:t>有八种语言版本，可以前所未有地访问球员和球队的统计数据，以及自联盟成立以来的每一场常规赛和季后赛比赛的比分，由SAP提供支持。NHL原创作品和NHL工作室制作引人注目的原创节目，以前所未有的接触球员，教练和联盟及团队人员为特色，在NHL的社交和数字平台上分发。</a:t>
            </a:r>
            <a:endParaRPr sz="1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indent="406400" fontAlgn="auto">
              <a:lnSpc>
                <a:spcPct val="150000"/>
              </a:lnSpc>
              <a:defRPr/>
              <a:extLst>
                <a:ext uri="{35155182-B16C-46BC-9424-99874614C6A1}">
                  <wpsdc:indentchars xmlns:wpsdc="http://www.wps.cn/officeDocument/2017/drawingmlCustomData" val="200" checksum="1740828767"/>
                </a:ext>
              </a:extLst>
            </a:pPr>
            <a:r>
              <a:rPr sz="1600" dirty="0">
                <a:latin typeface="微软雅黑" panose="020B0503020204020204" pitchFamily="34" charset="-122"/>
                <a:ea typeface="微软雅黑" panose="020B0503020204020204" pitchFamily="34" charset="-122"/>
                <a:cs typeface="微软雅黑" panose="020B0503020204020204" pitchFamily="34" charset="-122"/>
                <a:sym typeface="+mn-ea"/>
              </a:rPr>
              <a:t> NHL致力于</a:t>
            </a:r>
            <a:r>
              <a:rPr lang="zh-CN" sz="1600" dirty="0">
                <a:latin typeface="微软雅黑" panose="020B0503020204020204" pitchFamily="34" charset="-122"/>
                <a:ea typeface="微软雅黑" panose="020B0503020204020204" pitchFamily="34" charset="-122"/>
                <a:cs typeface="微软雅黑" panose="020B0503020204020204" pitchFamily="34" charset="-122"/>
                <a:sym typeface="+mn-ea"/>
              </a:rPr>
              <a:t>打造</a:t>
            </a:r>
            <a:r>
              <a:rPr sz="1600" dirty="0">
                <a:latin typeface="微软雅黑" panose="020B0503020204020204" pitchFamily="34" charset="-122"/>
                <a:ea typeface="微软雅黑" panose="020B0503020204020204" pitchFamily="34" charset="-122"/>
                <a:cs typeface="微软雅黑" panose="020B0503020204020204" pitchFamily="34" charset="-122"/>
                <a:sym typeface="+mn-ea"/>
              </a:rPr>
              <a:t>健康和充满活力的社区，利用</a:t>
            </a:r>
            <a:r>
              <a:rPr lang="zh-CN" sz="1600" dirty="0">
                <a:latin typeface="微软雅黑" panose="020B0503020204020204" pitchFamily="34" charset="-122"/>
                <a:ea typeface="微软雅黑" panose="020B0503020204020204" pitchFamily="34" charset="-122"/>
                <a:cs typeface="微软雅黑" panose="020B0503020204020204" pitchFamily="34" charset="-122"/>
                <a:sym typeface="+mn-ea"/>
              </a:rPr>
              <a:t>冰球</a:t>
            </a:r>
            <a:r>
              <a:rPr sz="1600" dirty="0">
                <a:latin typeface="微软雅黑" panose="020B0503020204020204" pitchFamily="34" charset="-122"/>
                <a:ea typeface="微软雅黑" panose="020B0503020204020204" pitchFamily="34" charset="-122"/>
                <a:cs typeface="微软雅黑" panose="020B0503020204020204" pitchFamily="34" charset="-122"/>
                <a:sym typeface="+mn-ea"/>
              </a:rPr>
              <a:t>运动来庆祝每个种族、肤色、宗教、民族血统、性别认同、年龄、性取向和社会经济地位的球迷。</a:t>
            </a:r>
            <a:r>
              <a:rPr sz="16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rPr>
              <a:t>NHL's Hockey Is For Everyone™</a:t>
            </a:r>
            <a:r>
              <a:rPr lang="zh-CN" sz="1600" dirty="0">
                <a:latin typeface="微软雅黑" panose="020B0503020204020204" pitchFamily="34" charset="-122"/>
                <a:ea typeface="微软雅黑" panose="020B0503020204020204" pitchFamily="34" charset="-122"/>
                <a:cs typeface="微软雅黑" panose="020B0503020204020204" pitchFamily="34" charset="-122"/>
                <a:sym typeface="+mn-ea"/>
              </a:rPr>
              <a:t>这一</a:t>
            </a:r>
            <a:r>
              <a:rPr sz="1600" dirty="0">
                <a:latin typeface="微软雅黑" panose="020B0503020204020204" pitchFamily="34" charset="-122"/>
                <a:ea typeface="微软雅黑" panose="020B0503020204020204" pitchFamily="34" charset="-122"/>
                <a:cs typeface="微软雅黑" panose="020B0503020204020204" pitchFamily="34" charset="-122"/>
                <a:sym typeface="+mn-ea"/>
              </a:rPr>
              <a:t>倡议强调了</a:t>
            </a:r>
            <a:r>
              <a:rPr lang="zh-CN" sz="1600" dirty="0">
                <a:latin typeface="微软雅黑" panose="020B0503020204020204" pitchFamily="34" charset="-122"/>
                <a:ea typeface="微软雅黑" panose="020B0503020204020204" pitchFamily="34" charset="-122"/>
                <a:cs typeface="微软雅黑" panose="020B0503020204020204" pitchFamily="34" charset="-122"/>
                <a:sym typeface="+mn-ea"/>
              </a:rPr>
              <a:t>冰球运动</a:t>
            </a:r>
            <a:r>
              <a:rPr sz="1600" dirty="0">
                <a:latin typeface="微软雅黑" panose="020B0503020204020204" pitchFamily="34" charset="-122"/>
                <a:ea typeface="微软雅黑" panose="020B0503020204020204" pitchFamily="34" charset="-122"/>
                <a:cs typeface="微软雅黑" panose="020B0503020204020204" pitchFamily="34" charset="-122"/>
                <a:sym typeface="+mn-ea"/>
              </a:rPr>
              <a:t>的官方政策是在</a:t>
            </a:r>
            <a:r>
              <a:rPr lang="zh-CN" sz="1600" dirty="0">
                <a:latin typeface="微软雅黑" panose="020B0503020204020204" pitchFamily="34" charset="-122"/>
                <a:ea typeface="微软雅黑" panose="020B0503020204020204" pitchFamily="34" charset="-122"/>
                <a:cs typeface="微软雅黑" panose="020B0503020204020204" pitchFamily="34" charset="-122"/>
                <a:sym typeface="+mn-ea"/>
              </a:rPr>
              <a:t>各个方面</a:t>
            </a:r>
            <a:r>
              <a:rPr sz="1600" dirty="0">
                <a:latin typeface="微软雅黑" panose="020B0503020204020204" pitchFamily="34" charset="-122"/>
                <a:ea typeface="微软雅黑" panose="020B0503020204020204" pitchFamily="34" charset="-122"/>
                <a:cs typeface="微软雅黑" panose="020B0503020204020204" pitchFamily="34" charset="-122"/>
                <a:sym typeface="+mn-ea"/>
              </a:rPr>
              <a:t>包容一切</a:t>
            </a:r>
            <a:r>
              <a:rPr lang="zh-CN" sz="1600" dirty="0">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sz="1600" dirty="0">
                <a:latin typeface="微软雅黑" panose="020B0503020204020204" pitchFamily="34" charset="-122"/>
                <a:ea typeface="微软雅黑" panose="020B0503020204020204" pitchFamily="34" charset="-122"/>
                <a:cs typeface="微软雅黑" panose="020B0503020204020204" pitchFamily="34" charset="-122"/>
                <a:sym typeface="+mn-ea"/>
              </a:rPr>
              <a:t>NHL</a:t>
            </a:r>
            <a:r>
              <a:rPr sz="1600" dirty="0">
                <a:latin typeface="微软雅黑" panose="020B0503020204020204" pitchFamily="34" charset="-122"/>
                <a:ea typeface="微软雅黑" panose="020B0503020204020204" pitchFamily="34" charset="-122"/>
                <a:cs typeface="微软雅黑" panose="020B0503020204020204" pitchFamily="34" charset="-122"/>
                <a:sym typeface="+mn-ea"/>
              </a:rPr>
              <a:t>正在扩大各种背景和能力的人</a:t>
            </a:r>
            <a:r>
              <a:rPr lang="zh-CN" sz="1600" dirty="0">
                <a:latin typeface="微软雅黑" panose="020B0503020204020204" pitchFamily="34" charset="-122"/>
                <a:ea typeface="微软雅黑" panose="020B0503020204020204" pitchFamily="34" charset="-122"/>
                <a:cs typeface="微软雅黑" panose="020B0503020204020204" pitchFamily="34" charset="-122"/>
                <a:sym typeface="+mn-ea"/>
              </a:rPr>
              <a:t>参与冰球</a:t>
            </a:r>
            <a:r>
              <a:rPr sz="1600" dirty="0">
                <a:latin typeface="微软雅黑" panose="020B0503020204020204" pitchFamily="34" charset="-122"/>
                <a:ea typeface="微软雅黑" panose="020B0503020204020204" pitchFamily="34" charset="-122"/>
                <a:cs typeface="微软雅黑" panose="020B0503020204020204" pitchFamily="34" charset="-122"/>
                <a:sym typeface="+mn-ea"/>
              </a:rPr>
              <a:t>的途径和机会</a:t>
            </a:r>
            <a:r>
              <a:rPr lang="zh-CN" sz="1600" dirty="0">
                <a:latin typeface="微软雅黑" panose="020B0503020204020204" pitchFamily="34" charset="-122"/>
                <a:ea typeface="微软雅黑" panose="020B0503020204020204" pitchFamily="34" charset="-122"/>
                <a:cs typeface="微软雅黑" panose="020B0503020204020204" pitchFamily="34" charset="-122"/>
                <a:sym typeface="+mn-ea"/>
              </a:rPr>
              <a:t>。</a:t>
            </a:r>
            <a:endParaRPr lang="zh-CN" altLang="en-US" sz="1600" dirty="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pic>
        <p:nvPicPr>
          <p:cNvPr id="6" name="图片 5"/>
          <p:cNvPicPr>
            <a:picLocks noChangeAspect="1"/>
          </p:cNvPicPr>
          <p:nvPr/>
        </p:nvPicPr>
        <p:blipFill>
          <a:blip r:embed="rId2"/>
          <a:stretch>
            <a:fillRect/>
          </a:stretch>
        </p:blipFill>
        <p:spPr>
          <a:xfrm>
            <a:off x="7378700" y="1273175"/>
            <a:ext cx="4652645" cy="431990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淘宝网chenying0907出品 6"/>
          <p:cNvSpPr/>
          <p:nvPr/>
        </p:nvSpPr>
        <p:spPr>
          <a:xfrm>
            <a:off x="-6350" y="0"/>
            <a:ext cx="12198350" cy="6865938"/>
          </a:xfrm>
          <a:prstGeom prst="rect">
            <a:avLst/>
          </a:prstGeom>
          <a:solidFill>
            <a:srgbClr val="BAE4FF">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pic>
        <p:nvPicPr>
          <p:cNvPr id="41" name="图片 40" descr="标志与中英文校名组合规范_左右（反白，在深色背景下使用）.png"/>
          <p:cNvPicPr>
            <a:picLocks noChangeAspect="1"/>
          </p:cNvPicPr>
          <p:nvPr/>
        </p:nvPicPr>
        <p:blipFill>
          <a:blip r:embed="rId1" cstate="print"/>
          <a:stretch>
            <a:fillRect/>
          </a:stretch>
        </p:blipFill>
        <p:spPr>
          <a:xfrm>
            <a:off x="10050602" y="449947"/>
            <a:ext cx="1625232" cy="457812"/>
          </a:xfrm>
          <a:prstGeom prst="rect">
            <a:avLst/>
          </a:prstGeom>
        </p:spPr>
      </p:pic>
      <p:graphicFrame>
        <p:nvGraphicFramePr>
          <p:cNvPr id="3" name="表格 2"/>
          <p:cNvGraphicFramePr/>
          <p:nvPr>
            <p:custDataLst>
              <p:tags r:id="rId2"/>
            </p:custDataLst>
          </p:nvPr>
        </p:nvGraphicFramePr>
        <p:xfrm>
          <a:off x="1897380" y="4338955"/>
          <a:ext cx="8153400" cy="2225040"/>
        </p:xfrm>
        <a:graphic>
          <a:graphicData uri="http://schemas.openxmlformats.org/drawingml/2006/table">
            <a:tbl>
              <a:tblPr firstRow="1" bandRow="1">
                <a:tableStyleId>{7DF18680-E054-41AD-8BC1-D1AEF772440D}</a:tableStyleId>
              </a:tblPr>
              <a:tblGrid>
                <a:gridCol w="2038350"/>
                <a:gridCol w="2038350"/>
                <a:gridCol w="2038350"/>
                <a:gridCol w="2038350"/>
              </a:tblGrid>
              <a:tr h="396240">
                <a:tc gridSpan="4">
                  <a:txBody>
                    <a:bodyPr/>
                    <a:p>
                      <a:pPr algn="ctr">
                        <a:buNone/>
                      </a:pPr>
                      <a:r>
                        <a:rPr lang="en-US" altLang="zh-CN" sz="2000" b="1"/>
                        <a:t>National Hockey League</a:t>
                      </a:r>
                      <a:endParaRPr lang="en-US" altLang="zh-CN" sz="2000" b="1"/>
                    </a:p>
                  </a:txBody>
                  <a:tcPr anchor="ctr" anchorCtr="0"/>
                </a:tc>
                <a:tc hMerge="1">
                  <a:tcPr/>
                </a:tc>
                <a:tc hMerge="1">
                  <a:tcPr/>
                </a:tc>
                <a:tc hMerge="1">
                  <a:tcPr/>
                </a:tc>
              </a:tr>
              <a:tr h="365760">
                <a:tc>
                  <a:txBody>
                    <a:bodyPr/>
                    <a:p>
                      <a:pPr>
                        <a:buNone/>
                      </a:pPr>
                      <a:r>
                        <a:rPr lang="en-US" altLang="zh-CN" b="1"/>
                        <a:t>NHL</a:t>
                      </a:r>
                      <a:r>
                        <a:rPr lang="zh-CN" altLang="en-US" b="1"/>
                        <a:t>赛季联盟收益</a:t>
                      </a:r>
                      <a:endParaRPr lang="zh-CN" altLang="en-US" b="1"/>
                    </a:p>
                  </a:txBody>
                  <a:tcPr/>
                </a:tc>
                <a:tc>
                  <a:txBody>
                    <a:bodyPr/>
                    <a:p>
                      <a:pPr>
                        <a:buNone/>
                      </a:pPr>
                      <a:r>
                        <a:rPr lang="en-US" altLang="zh-CN"/>
                        <a:t>28</a:t>
                      </a:r>
                      <a:r>
                        <a:rPr lang="zh-CN" altLang="en-US"/>
                        <a:t>亿 美元</a:t>
                      </a:r>
                      <a:endParaRPr lang="zh-CN" altLang="en-US"/>
                    </a:p>
                  </a:txBody>
                  <a:tcPr/>
                </a:tc>
                <a:tc>
                  <a:txBody>
                    <a:bodyPr/>
                    <a:p>
                      <a:pPr>
                        <a:buNone/>
                      </a:pPr>
                      <a:r>
                        <a:rPr lang="en-US" altLang="zh-CN"/>
                        <a:t>2008.9</a:t>
                      </a:r>
                      <a:endParaRPr lang="en-US" altLang="zh-CN"/>
                    </a:p>
                  </a:txBody>
                  <a:tcPr/>
                </a:tc>
                <a:tc>
                  <a:txBody>
                    <a:bodyPr/>
                    <a:p>
                      <a:pPr>
                        <a:buNone/>
                      </a:pPr>
                      <a:r>
                        <a:rPr lang="en-US" altLang="zh-CN"/>
                        <a:t>PRE</a:t>
                      </a:r>
                      <a:endParaRPr lang="en-US" altLang="zh-CN"/>
                    </a:p>
                  </a:txBody>
                  <a:tcPr/>
                </a:tc>
              </a:tr>
              <a:tr h="365760">
                <a:tc>
                  <a:txBody>
                    <a:bodyPr/>
                    <a:p>
                      <a:pPr>
                        <a:buNone/>
                      </a:pPr>
                      <a:r>
                        <a:rPr lang="zh-CN" altLang="en-US" b="1"/>
                        <a:t>总营业收入</a:t>
                      </a:r>
                      <a:endParaRPr lang="zh-CN" altLang="en-US" b="1"/>
                    </a:p>
                  </a:txBody>
                  <a:tcPr/>
                </a:tc>
                <a:tc>
                  <a:txBody>
                    <a:bodyPr/>
                    <a:p>
                      <a:pPr>
                        <a:buNone/>
                      </a:pPr>
                      <a:r>
                        <a:rPr lang="en-US" altLang="zh-CN"/>
                        <a:t>1.41</a:t>
                      </a:r>
                      <a:r>
                        <a:rPr lang="zh-CN" altLang="en-US"/>
                        <a:t>亿 美元</a:t>
                      </a:r>
                      <a:endParaRPr lang="zh-CN" altLang="en-US"/>
                    </a:p>
                  </a:txBody>
                  <a:tcPr/>
                </a:tc>
                <a:tc>
                  <a:txBody>
                    <a:bodyPr/>
                    <a:p>
                      <a:pPr>
                        <a:buNone/>
                      </a:pPr>
                      <a:r>
                        <a:rPr lang="en-US" altLang="zh-CN"/>
                        <a:t>2007.8</a:t>
                      </a:r>
                      <a:endParaRPr lang="en-US" altLang="zh-CN"/>
                    </a:p>
                  </a:txBody>
                  <a:tcPr/>
                </a:tc>
                <a:tc>
                  <a:txBody>
                    <a:bodyPr/>
                    <a:p>
                      <a:pPr>
                        <a:buNone/>
                      </a:pPr>
                      <a:r>
                        <a:rPr lang="en-US" altLang="zh-CN"/>
                        <a:t>Forbes</a:t>
                      </a:r>
                      <a:endParaRPr lang="en-US" altLang="zh-CN"/>
                    </a:p>
                  </a:txBody>
                  <a:tcPr/>
                </a:tc>
              </a:tr>
              <a:tr h="365760">
                <a:tc>
                  <a:txBody>
                    <a:bodyPr/>
                    <a:p>
                      <a:pPr>
                        <a:buNone/>
                      </a:pPr>
                      <a:r>
                        <a:rPr lang="zh-CN" altLang="en-US" b="1"/>
                        <a:t>参与球队数量</a:t>
                      </a:r>
                      <a:endParaRPr lang="zh-CN" altLang="en-US" b="1"/>
                    </a:p>
                  </a:txBody>
                  <a:tcPr/>
                </a:tc>
                <a:tc>
                  <a:txBody>
                    <a:bodyPr/>
                    <a:p>
                      <a:pPr>
                        <a:buNone/>
                      </a:pPr>
                      <a:r>
                        <a:rPr lang="en-US" altLang="zh-CN"/>
                        <a:t>30 </a:t>
                      </a:r>
                      <a:r>
                        <a:rPr lang="zh-CN" altLang="en-US"/>
                        <a:t>支</a:t>
                      </a:r>
                      <a:endParaRPr lang="zh-CN" altLang="en-US"/>
                    </a:p>
                  </a:txBody>
                  <a:tcPr/>
                </a:tc>
                <a:tc>
                  <a:txBody>
                    <a:bodyPr/>
                    <a:p>
                      <a:pPr>
                        <a:buNone/>
                      </a:pPr>
                      <a:r>
                        <a:rPr lang="en-US" altLang="zh-CN"/>
                        <a:t>2008.9</a:t>
                      </a:r>
                      <a:endParaRPr lang="en-US" altLang="zh-CN"/>
                    </a:p>
                  </a:txBody>
                  <a:tcPr/>
                </a:tc>
                <a:tc>
                  <a:txBody>
                    <a:bodyPr/>
                    <a:p>
                      <a:pPr>
                        <a:buNone/>
                      </a:pPr>
                      <a:r>
                        <a:rPr lang="en-US" altLang="zh-CN"/>
                        <a:t>NHL</a:t>
                      </a:r>
                      <a:endParaRPr lang="en-US" altLang="zh-CN"/>
                    </a:p>
                  </a:txBody>
                  <a:tcPr/>
                </a:tc>
              </a:tr>
              <a:tr h="365760">
                <a:tc>
                  <a:txBody>
                    <a:bodyPr/>
                    <a:p>
                      <a:pPr>
                        <a:buNone/>
                      </a:pPr>
                      <a:r>
                        <a:rPr lang="zh-CN" altLang="en-US" b="1"/>
                        <a:t>比赛平均上座人数</a:t>
                      </a:r>
                      <a:endParaRPr lang="zh-CN" altLang="en-US" b="1"/>
                    </a:p>
                  </a:txBody>
                  <a:tcPr/>
                </a:tc>
                <a:tc>
                  <a:txBody>
                    <a:bodyPr/>
                    <a:p>
                      <a:pPr>
                        <a:buNone/>
                      </a:pPr>
                      <a:r>
                        <a:rPr lang="en-US" altLang="zh-CN"/>
                        <a:t>17476 </a:t>
                      </a:r>
                      <a:r>
                        <a:rPr lang="zh-CN" altLang="en-US"/>
                        <a:t>人</a:t>
                      </a:r>
                      <a:endParaRPr lang="zh-CN" altLang="en-US"/>
                    </a:p>
                  </a:txBody>
                  <a:tcPr/>
                </a:tc>
                <a:tc>
                  <a:txBody>
                    <a:bodyPr/>
                    <a:p>
                      <a:pPr>
                        <a:buNone/>
                      </a:pPr>
                      <a:r>
                        <a:rPr lang="en-US" altLang="zh-CN"/>
                        <a:t>2008.9</a:t>
                      </a:r>
                      <a:endParaRPr lang="en-US" altLang="zh-CN"/>
                    </a:p>
                  </a:txBody>
                  <a:tcPr/>
                </a:tc>
                <a:tc>
                  <a:txBody>
                    <a:bodyPr/>
                    <a:p>
                      <a:pPr>
                        <a:buNone/>
                      </a:pPr>
                      <a:r>
                        <a:rPr lang="en-US" altLang="zh-CN"/>
                        <a:t>ESPN</a:t>
                      </a:r>
                      <a:endParaRPr lang="en-US" altLang="zh-CN"/>
                    </a:p>
                  </a:txBody>
                  <a:tcPr/>
                </a:tc>
              </a:tr>
              <a:tr h="365760">
                <a:tc>
                  <a:txBody>
                    <a:bodyPr/>
                    <a:p>
                      <a:pPr>
                        <a:buNone/>
                      </a:pPr>
                      <a:r>
                        <a:rPr lang="en-US" altLang="zh-CN" b="1"/>
                        <a:t>NHL</a:t>
                      </a:r>
                      <a:r>
                        <a:rPr lang="zh-CN" altLang="en-US" b="1"/>
                        <a:t>平均球队价值</a:t>
                      </a:r>
                      <a:endParaRPr lang="zh-CN" altLang="en-US" b="1"/>
                    </a:p>
                  </a:txBody>
                  <a:tcPr/>
                </a:tc>
                <a:tc>
                  <a:txBody>
                    <a:bodyPr/>
                    <a:p>
                      <a:pPr>
                        <a:buNone/>
                      </a:pPr>
                      <a:r>
                        <a:rPr lang="en-US" altLang="zh-CN"/>
                        <a:t>2.2</a:t>
                      </a:r>
                      <a:r>
                        <a:rPr lang="zh-CN" altLang="en-US"/>
                        <a:t>亿 美元</a:t>
                      </a:r>
                      <a:endParaRPr lang="zh-CN" altLang="en-US"/>
                    </a:p>
                  </a:txBody>
                  <a:tcPr/>
                </a:tc>
                <a:tc>
                  <a:txBody>
                    <a:bodyPr/>
                    <a:p>
                      <a:pPr>
                        <a:buNone/>
                      </a:pPr>
                      <a:r>
                        <a:rPr lang="en-US" altLang="zh-CN"/>
                        <a:t>2007.9</a:t>
                      </a:r>
                      <a:endParaRPr lang="en-US" altLang="zh-CN"/>
                    </a:p>
                  </a:txBody>
                  <a:tcPr/>
                </a:tc>
                <a:tc>
                  <a:txBody>
                    <a:bodyPr/>
                    <a:p>
                      <a:pPr>
                        <a:buNone/>
                      </a:pPr>
                      <a:r>
                        <a:rPr lang="en-US" altLang="zh-CN"/>
                        <a:t>Forbes</a:t>
                      </a:r>
                      <a:endParaRPr lang="en-US" altLang="zh-CN"/>
                    </a:p>
                  </a:txBody>
                  <a:tcPr/>
                </a:tc>
              </a:tr>
            </a:tbl>
          </a:graphicData>
        </a:graphic>
      </p:graphicFrame>
      <p:sp>
        <p:nvSpPr>
          <p:cNvPr id="20" name="文本框 19"/>
          <p:cNvSpPr txBox="1"/>
          <p:nvPr/>
        </p:nvSpPr>
        <p:spPr>
          <a:xfrm>
            <a:off x="537845" y="1599565"/>
            <a:ext cx="5689600" cy="1568450"/>
          </a:xfrm>
          <a:prstGeom prst="rect">
            <a:avLst/>
          </a:prstGeom>
          <a:noFill/>
        </p:spPr>
        <p:txBody>
          <a:bodyPr wrap="square" rtlCol="0">
            <a:spAutoFit/>
            <a:scene3d>
              <a:camera prst="orthographicFront"/>
              <a:lightRig rig="threePt" dir="t"/>
            </a:scene3d>
            <a:sp3d contourW="12700"/>
          </a:bodyPr>
          <a:p>
            <a:pPr indent="406400" fontAlgn="auto">
              <a:lnSpc>
                <a:spcPct val="150000"/>
              </a:lnSpc>
              <a:defRPr/>
              <a:extLst>
                <a:ext uri="{35155182-B16C-46BC-9424-99874614C6A1}">
                  <wpsdc:indentchars xmlns:wpsdc="http://www.wps.cn/officeDocument/2017/drawingmlCustomData" val="200" checksum="1740828767"/>
                </a:ext>
              </a:extLst>
            </a:pPr>
            <a:r>
              <a:rPr sz="1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08</a:t>
            </a:r>
            <a:r>
              <a:rPr lang="en-US" sz="1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r>
              <a:rPr sz="1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09赛季</a:t>
            </a:r>
            <a:r>
              <a:rPr lang="zh-CN" sz="1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r>
              <a:rPr sz="1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联盟共获得</a:t>
            </a:r>
            <a:r>
              <a:rPr lang="en-US" sz="1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610</a:t>
            </a:r>
            <a:r>
              <a:rPr sz="1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万美元的息税前平均营业收入</a:t>
            </a:r>
            <a:r>
              <a:rPr lang="zh-CN" sz="1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r>
              <a:rPr sz="1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达到了福布斯统计</a:t>
            </a:r>
            <a:r>
              <a:rPr lang="en-US" sz="1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NHL</a:t>
            </a:r>
            <a:r>
              <a:rPr sz="1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数据</a:t>
            </a:r>
            <a:r>
              <a:rPr lang="en-US" sz="1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12</a:t>
            </a:r>
            <a:r>
              <a:rPr sz="1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年来的最高值</a:t>
            </a:r>
            <a:r>
              <a:rPr lang="zh-CN" sz="1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r>
              <a:rPr sz="1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总收益比</a:t>
            </a:r>
            <a:r>
              <a:rPr lang="zh-CN" sz="1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上一</a:t>
            </a:r>
            <a:r>
              <a:rPr sz="1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赛季增加了7000万美元。球队特许经营权平均价值也比前一年增加了 300万美元。</a:t>
            </a:r>
            <a:endParaRPr sz="1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4" name="图片 3"/>
          <p:cNvPicPr>
            <a:picLocks noChangeAspect="1"/>
          </p:cNvPicPr>
          <p:nvPr/>
        </p:nvPicPr>
        <p:blipFill>
          <a:blip r:embed="rId3"/>
          <a:stretch>
            <a:fillRect/>
          </a:stretch>
        </p:blipFill>
        <p:spPr>
          <a:xfrm>
            <a:off x="6751955" y="908050"/>
            <a:ext cx="5062220" cy="323659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淘宝网chenying0907出品 6"/>
          <p:cNvSpPr/>
          <p:nvPr/>
        </p:nvSpPr>
        <p:spPr>
          <a:xfrm>
            <a:off x="-6350" y="0"/>
            <a:ext cx="12198350" cy="6865938"/>
          </a:xfrm>
          <a:prstGeom prst="rect">
            <a:avLst/>
          </a:prstGeom>
          <a:solidFill>
            <a:srgbClr val="BAE4FF">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pic>
        <p:nvPicPr>
          <p:cNvPr id="41" name="图片 40" descr="标志与中英文校名组合规范_左右（反白，在深色背景下使用）.png"/>
          <p:cNvPicPr>
            <a:picLocks noChangeAspect="1"/>
          </p:cNvPicPr>
          <p:nvPr/>
        </p:nvPicPr>
        <p:blipFill>
          <a:blip r:embed="rId1" cstate="print"/>
          <a:stretch>
            <a:fillRect/>
          </a:stretch>
        </p:blipFill>
        <p:spPr>
          <a:xfrm>
            <a:off x="10050602" y="449947"/>
            <a:ext cx="1625232" cy="457812"/>
          </a:xfrm>
          <a:prstGeom prst="rect">
            <a:avLst/>
          </a:prstGeom>
        </p:spPr>
      </p:pic>
      <p:sp>
        <p:nvSpPr>
          <p:cNvPr id="3" name="文本框 2"/>
          <p:cNvSpPr txBox="1"/>
          <p:nvPr/>
        </p:nvSpPr>
        <p:spPr>
          <a:xfrm>
            <a:off x="1752600" y="1468755"/>
            <a:ext cx="8298180" cy="922020"/>
          </a:xfrm>
          <a:prstGeom prst="rect">
            <a:avLst/>
          </a:prstGeom>
          <a:noFill/>
        </p:spPr>
        <p:txBody>
          <a:bodyPr wrap="square" rtlCol="0" anchor="t">
            <a:spAutoFit/>
          </a:bodyPr>
          <a:p>
            <a:pPr indent="457200" fontAlgn="auto">
              <a:lnSpc>
                <a:spcPct val="150000"/>
              </a:lnSpc>
              <a:extLst>
                <a:ext uri="{35155182-B16C-46BC-9424-99874614C6A1}">
                  <wpsdc:indentchars xmlns:wpsdc="http://www.wps.cn/officeDocument/2017/drawingmlCustomData" val="200" checksum="59296752"/>
                </a:ext>
              </a:extLst>
            </a:pPr>
            <a:r>
              <a:rPr lang="zh-CN" altLang="en-US">
                <a:latin typeface="微软雅黑" panose="020B0503020204020204" pitchFamily="34" charset="-122"/>
                <a:ea typeface="微软雅黑" panose="020B0503020204020204" pitchFamily="34" charset="-122"/>
                <a:cs typeface="微软雅黑" panose="020B0503020204020204" pitchFamily="34" charset="-122"/>
              </a:rPr>
              <a:t> 2009年球队价值、收益、营业收入等内容</a:t>
            </a:r>
            <a:r>
              <a:rPr lang="en-US" altLang="zh-CN">
                <a:latin typeface="微软雅黑" panose="020B0503020204020204" pitchFamily="34" charset="-122"/>
                <a:ea typeface="微软雅黑" panose="020B0503020204020204" pitchFamily="34" charset="-122"/>
                <a:cs typeface="微软雅黑" panose="020B0503020204020204" pitchFamily="34" charset="-122"/>
              </a:rPr>
              <a:t>,</a:t>
            </a:r>
            <a:r>
              <a:rPr lang="zh-CN" altLang="en-US">
                <a:latin typeface="微软雅黑" panose="020B0503020204020204" pitchFamily="34" charset="-122"/>
                <a:ea typeface="微软雅黑" panose="020B0503020204020204" pitchFamily="34" charset="-122"/>
                <a:cs typeface="微软雅黑" panose="020B0503020204020204" pitchFamily="34" charset="-122"/>
              </a:rPr>
              <a:t>其中联盟领头羊的多伦多枫叶队球队价值达到了 4700000美元。</a:t>
            </a: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4" name="图片 3"/>
          <p:cNvPicPr>
            <a:picLocks noChangeAspect="1"/>
          </p:cNvPicPr>
          <p:nvPr/>
        </p:nvPicPr>
        <p:blipFill>
          <a:blip r:embed="rId2"/>
          <a:stretch>
            <a:fillRect/>
          </a:stretch>
        </p:blipFill>
        <p:spPr>
          <a:xfrm>
            <a:off x="1250315" y="2755265"/>
            <a:ext cx="9302750" cy="3092450"/>
          </a:xfrm>
          <a:prstGeom prst="rect">
            <a:avLst/>
          </a:prstGeom>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1">
            <a:extLst>
              <a:ext uri="{28A0092B-C50C-407E-A947-70E740481C1C}">
                <a14:useLocalDpi xmlns:a14="http://schemas.microsoft.com/office/drawing/2010/main" val="0"/>
              </a:ext>
            </a:extLst>
          </a:blip>
          <a:srcRect t="12638" r="27936" b="15215"/>
          <a:stretch>
            <a:fillRect/>
          </a:stretch>
        </p:blipFill>
        <p:spPr>
          <a:xfrm flipH="1">
            <a:off x="0" y="0"/>
            <a:ext cx="12192000" cy="6865938"/>
          </a:xfrm>
          <a:prstGeom prst="rect">
            <a:avLst/>
          </a:prstGeom>
        </p:spPr>
      </p:pic>
      <p:sp>
        <p:nvSpPr>
          <p:cNvPr id="12" name="淘宝网chenying0907出品 6"/>
          <p:cNvSpPr/>
          <p:nvPr/>
        </p:nvSpPr>
        <p:spPr>
          <a:xfrm>
            <a:off x="-3175" y="0"/>
            <a:ext cx="12198350" cy="6865938"/>
          </a:xfrm>
          <a:prstGeom prst="rect">
            <a:avLst/>
          </a:prstGeom>
          <a:solidFill>
            <a:srgbClr val="1F4E79">
              <a:alpha val="6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3" name="淘宝网chenying0907出品 9"/>
          <p:cNvSpPr txBox="1">
            <a:spLocks noChangeArrowheads="1"/>
          </p:cNvSpPr>
          <p:nvPr/>
        </p:nvSpPr>
        <p:spPr bwMode="auto">
          <a:xfrm>
            <a:off x="3509559" y="3555577"/>
            <a:ext cx="528828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en-US" altLang="zh-CN" sz="4400" b="1" dirty="0">
                <a:solidFill>
                  <a:schemeClr val="bg1"/>
                </a:solidFill>
                <a:latin typeface="微软雅黑" panose="020B0503020204020204" pitchFamily="34" charset="-122"/>
                <a:ea typeface="微软雅黑" panose="020B0503020204020204" pitchFamily="34" charset="-122"/>
              </a:rPr>
              <a:t>NHL</a:t>
            </a:r>
            <a:r>
              <a:rPr lang="zh-CN" altLang="en-US" sz="4400" b="1" dirty="0">
                <a:solidFill>
                  <a:schemeClr val="bg1"/>
                </a:solidFill>
                <a:latin typeface="微软雅黑" panose="020B0503020204020204" pitchFamily="34" charset="-122"/>
                <a:ea typeface="微软雅黑" panose="020B0503020204020204" pitchFamily="34" charset="-122"/>
              </a:rPr>
              <a:t>市场与经营情况</a:t>
            </a:r>
            <a:endParaRPr lang="zh-CN" altLang="en-US" sz="4400" b="1" dirty="0">
              <a:solidFill>
                <a:schemeClr val="bg1"/>
              </a:solidFill>
              <a:latin typeface="微软雅黑" panose="020B0503020204020204" pitchFamily="34" charset="-122"/>
              <a:ea typeface="微软雅黑" panose="020B0503020204020204" pitchFamily="34" charset="-122"/>
            </a:endParaRPr>
          </a:p>
        </p:txBody>
      </p:sp>
      <p:sp>
        <p:nvSpPr>
          <p:cNvPr id="26" name="椭圆 25"/>
          <p:cNvSpPr/>
          <p:nvPr/>
        </p:nvSpPr>
        <p:spPr>
          <a:xfrm>
            <a:off x="5083463" y="1253232"/>
            <a:ext cx="2140463" cy="2140463"/>
          </a:xfrm>
          <a:prstGeom prst="ellipse">
            <a:avLst/>
          </a:prstGeom>
          <a:solidFill>
            <a:srgbClr val="0285C8">
              <a:alpha val="6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2" name="椭圆 1"/>
          <p:cNvSpPr/>
          <p:nvPr/>
        </p:nvSpPr>
        <p:spPr>
          <a:xfrm>
            <a:off x="5174737" y="1344506"/>
            <a:ext cx="1957917" cy="1957917"/>
          </a:xfrm>
          <a:prstGeom prst="ellipse">
            <a:avLst/>
          </a:prstGeom>
          <a:solidFill>
            <a:srgbClr val="BAE4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27" name="Object 206"/>
          <p:cNvSpPr txBox="1"/>
          <p:nvPr/>
        </p:nvSpPr>
        <p:spPr>
          <a:xfrm>
            <a:off x="5125906" y="1925215"/>
            <a:ext cx="2006748" cy="843959"/>
          </a:xfrm>
          <a:prstGeom prst="rect">
            <a:avLst/>
          </a:prstGeom>
        </p:spPr>
        <p:txBody>
          <a:bodyPr vert="horz" rtlCol="0" anchor="t" anchorCtr="0">
            <a:noAutofit/>
          </a:bodyPr>
          <a:lstStyle/>
          <a:p>
            <a:pPr algn="ctr">
              <a:lnSpc>
                <a:spcPct val="83000"/>
              </a:lnSpc>
            </a:pPr>
            <a:r>
              <a:rPr lang="zh-CN" sz="7200" b="1" dirty="0">
                <a:solidFill>
                  <a:srgbClr val="00456F"/>
                </a:solidFill>
                <a:latin typeface="微软雅黑" panose="020B0503020204020204" pitchFamily="34" charset="-122"/>
                <a:ea typeface="微软雅黑" panose="020B0503020204020204" pitchFamily="34" charset="-122"/>
              </a:rPr>
              <a:t>0</a:t>
            </a:r>
            <a:r>
              <a:rPr lang="en-US" altLang="zh-CN" sz="7200" b="1" dirty="0">
                <a:solidFill>
                  <a:srgbClr val="00456F"/>
                </a:solidFill>
                <a:latin typeface="微软雅黑" panose="020B0503020204020204" pitchFamily="34" charset="-122"/>
                <a:ea typeface="微软雅黑" panose="020B0503020204020204" pitchFamily="34" charset="-122"/>
              </a:rPr>
              <a:t>3</a:t>
            </a:r>
            <a:endParaRPr lang="zh-CN" altLang="en-US" sz="1200" b="1" dirty="0">
              <a:solidFill>
                <a:srgbClr val="00456F"/>
              </a:solidFill>
              <a:latin typeface="微软雅黑" panose="020B0503020204020204" pitchFamily="34" charset="-122"/>
              <a:ea typeface="微软雅黑" panose="020B0503020204020204" pitchFamily="34" charset="-122"/>
            </a:endParaRPr>
          </a:p>
        </p:txBody>
      </p:sp>
      <p:pic>
        <p:nvPicPr>
          <p:cNvPr id="10" name="图片 9" descr="标志与中英文校名组合规范_左右（反白，在深色背景下使用）.png"/>
          <p:cNvPicPr>
            <a:picLocks noChangeAspect="1"/>
          </p:cNvPicPr>
          <p:nvPr/>
        </p:nvPicPr>
        <p:blipFill>
          <a:blip r:embed="rId2" cstate="print"/>
          <a:stretch>
            <a:fillRect/>
          </a:stretch>
        </p:blipFill>
        <p:spPr>
          <a:xfrm>
            <a:off x="5283384" y="5683609"/>
            <a:ext cx="1625232" cy="457812"/>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淘宝网chenying0907出品 6"/>
          <p:cNvSpPr/>
          <p:nvPr/>
        </p:nvSpPr>
        <p:spPr>
          <a:xfrm>
            <a:off x="-6350" y="-8255"/>
            <a:ext cx="12198350" cy="6865938"/>
          </a:xfrm>
          <a:prstGeom prst="rect">
            <a:avLst/>
          </a:prstGeom>
          <a:solidFill>
            <a:srgbClr val="BAE4FF">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5" name="TextBox 19"/>
          <p:cNvSpPr txBox="1"/>
          <p:nvPr/>
        </p:nvSpPr>
        <p:spPr>
          <a:xfrm>
            <a:off x="1919929" y="1467527"/>
            <a:ext cx="3592429" cy="460375"/>
          </a:xfrm>
          <a:prstGeom prst="rect">
            <a:avLst/>
          </a:prstGeom>
          <a:noFill/>
        </p:spPr>
        <p:txBody>
          <a:bodyPr wrap="square" rtlCol="0">
            <a:spAutoFit/>
            <a:scene3d>
              <a:camera prst="orthographicFront"/>
              <a:lightRig rig="threePt" dir="t"/>
            </a:scene3d>
            <a:sp3d contourW="12700"/>
          </a:bodyPr>
          <a:lstStyle>
            <a:defPPr>
              <a:defRPr lang="zh-CN"/>
            </a:defPPr>
            <a:lvl1pPr>
              <a:defRPr sz="1200">
                <a:solidFill>
                  <a:schemeClr val="tx1">
                    <a:lumMod val="75000"/>
                    <a:lumOff val="25000"/>
                  </a:schemeClr>
                </a:solidFill>
                <a:latin typeface="EngraversGothic BT" panose="020B0507020203020204" pitchFamily="34" charset="0"/>
              </a:defRPr>
            </a:lvl1pPr>
          </a:lstStyle>
          <a:p>
            <a:pPr marL="342900" marR="0" lvl="0" indent="-342900" defTabSz="914400" rtl="0" eaLnBrk="1" fontAlgn="auto" latinLnBrk="0" hangingPunct="1">
              <a:lnSpc>
                <a:spcPct val="100000"/>
              </a:lnSpc>
              <a:spcBef>
                <a:spcPts val="0"/>
              </a:spcBef>
              <a:spcAft>
                <a:spcPts val="0"/>
              </a:spcAft>
              <a:buClrTx/>
              <a:buSzTx/>
              <a:buFont typeface="Wingdings" panose="05000000000000000000" charset="0"/>
              <a:buChar char=""/>
              <a:defRPr/>
            </a:pPr>
            <a:r>
              <a:rPr kumimoji="0" lang="zh-CN" altLang="en-US" sz="2400" b="1"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rPr>
              <a:t>多种选择</a:t>
            </a:r>
            <a:endParaRPr kumimoji="0" lang="zh-CN" altLang="en-US" sz="2400" b="1"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endParaRPr>
          </a:p>
        </p:txBody>
      </p:sp>
      <p:sp>
        <p:nvSpPr>
          <p:cNvPr id="29" name="TextBox 19"/>
          <p:cNvSpPr txBox="1"/>
          <p:nvPr/>
        </p:nvSpPr>
        <p:spPr>
          <a:xfrm>
            <a:off x="1919929" y="2947937"/>
            <a:ext cx="3592429" cy="460375"/>
          </a:xfrm>
          <a:prstGeom prst="rect">
            <a:avLst/>
          </a:prstGeom>
          <a:noFill/>
        </p:spPr>
        <p:txBody>
          <a:bodyPr wrap="square" rtlCol="0">
            <a:spAutoFit/>
            <a:scene3d>
              <a:camera prst="orthographicFront"/>
              <a:lightRig rig="threePt" dir="t"/>
            </a:scene3d>
            <a:sp3d contourW="12700"/>
          </a:bodyPr>
          <a:lstStyle>
            <a:defPPr>
              <a:defRPr lang="zh-CN"/>
            </a:defPPr>
            <a:lvl1pPr>
              <a:defRPr sz="1200">
                <a:solidFill>
                  <a:schemeClr val="tx1">
                    <a:lumMod val="75000"/>
                    <a:lumOff val="25000"/>
                  </a:schemeClr>
                </a:solidFill>
                <a:latin typeface="EngraversGothic BT" panose="020B0507020203020204" pitchFamily="34" charset="0"/>
              </a:defRPr>
            </a:lvl1pPr>
          </a:lstStyle>
          <a:p>
            <a:pPr marL="342900" marR="0" lvl="0" indent="-342900" defTabSz="914400" rtl="0" eaLnBrk="1" fontAlgn="auto" latinLnBrk="0" hangingPunct="1">
              <a:lnSpc>
                <a:spcPct val="100000"/>
              </a:lnSpc>
              <a:spcBef>
                <a:spcPts val="0"/>
              </a:spcBef>
              <a:spcAft>
                <a:spcPts val="0"/>
              </a:spcAft>
              <a:buClrTx/>
              <a:buSzTx/>
              <a:buFont typeface="Wingdings" panose="05000000000000000000" charset="0"/>
              <a:buChar char=""/>
              <a:defRPr/>
            </a:pPr>
            <a:r>
              <a:rPr kumimoji="0" lang="zh-CN" altLang="en-US" sz="2400" b="1"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rPr>
              <a:t>优惠政策</a:t>
            </a:r>
            <a:endParaRPr kumimoji="0" lang="zh-CN" altLang="en-US" sz="2400" b="1"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endParaRPr>
          </a:p>
        </p:txBody>
      </p:sp>
      <p:sp>
        <p:nvSpPr>
          <p:cNvPr id="30" name="文本框 29"/>
          <p:cNvSpPr txBox="1"/>
          <p:nvPr/>
        </p:nvSpPr>
        <p:spPr>
          <a:xfrm>
            <a:off x="5056194" y="2732732"/>
            <a:ext cx="5736270" cy="829945"/>
          </a:xfrm>
          <a:prstGeom prst="rect">
            <a:avLst/>
          </a:prstGeom>
          <a:noFill/>
        </p:spPr>
        <p:txBody>
          <a:bodyPr wrap="square" rtlCol="0">
            <a:spAutoFit/>
            <a:scene3d>
              <a:camera prst="orthographicFront"/>
              <a:lightRig rig="threePt" dir="t"/>
            </a:scene3d>
            <a:sp3d contourW="12700"/>
          </a:bodyPr>
          <a:lstStyle/>
          <a:p>
            <a:pPr fontAlgn="auto">
              <a:lnSpc>
                <a:spcPct val="150000"/>
              </a:lnSpc>
              <a:defRPr/>
            </a:pPr>
            <a:r>
              <a:rPr lang="en-US" altLang="zh-CN" sz="1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eg.小包裹套票</a:t>
            </a:r>
            <a:r>
              <a:rPr lang="zh-CN" altLang="en-US" sz="1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、玩偶包、</a:t>
            </a:r>
            <a:r>
              <a:rPr lang="en-US" altLang="zh-CN" sz="1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Guys Nite Out</a:t>
            </a:r>
            <a:r>
              <a:rPr lang="zh-CN" altLang="en-US" sz="1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、学院夜、弹性策略、一般团体票、其他团体票务</a:t>
            </a:r>
            <a:endParaRPr lang="zh-CN" altLang="en-US" sz="1600" dirty="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2" name="TextBox 19"/>
          <p:cNvSpPr txBox="1"/>
          <p:nvPr/>
        </p:nvSpPr>
        <p:spPr>
          <a:xfrm>
            <a:off x="1919929" y="4326250"/>
            <a:ext cx="3592429" cy="460375"/>
          </a:xfrm>
          <a:prstGeom prst="rect">
            <a:avLst/>
          </a:prstGeom>
          <a:noFill/>
        </p:spPr>
        <p:txBody>
          <a:bodyPr wrap="square" rtlCol="0">
            <a:spAutoFit/>
            <a:scene3d>
              <a:camera prst="orthographicFront"/>
              <a:lightRig rig="threePt" dir="t"/>
            </a:scene3d>
            <a:sp3d contourW="12700"/>
          </a:bodyPr>
          <a:lstStyle>
            <a:defPPr>
              <a:defRPr lang="zh-CN"/>
            </a:defPPr>
            <a:lvl1pPr>
              <a:defRPr sz="1200">
                <a:solidFill>
                  <a:schemeClr val="tx1">
                    <a:lumMod val="75000"/>
                    <a:lumOff val="25000"/>
                  </a:schemeClr>
                </a:solidFill>
                <a:latin typeface="EngraversGothic BT" panose="020B0507020203020204" pitchFamily="34" charset="0"/>
              </a:defRPr>
            </a:lvl1pPr>
          </a:lstStyle>
          <a:p>
            <a:pPr marL="342900" marR="0" lvl="0" indent="-342900" defTabSz="914400" rtl="0" eaLnBrk="1" fontAlgn="auto" latinLnBrk="0" hangingPunct="1">
              <a:lnSpc>
                <a:spcPct val="100000"/>
              </a:lnSpc>
              <a:spcBef>
                <a:spcPts val="0"/>
              </a:spcBef>
              <a:spcAft>
                <a:spcPts val="0"/>
              </a:spcAft>
              <a:buClrTx/>
              <a:buSzTx/>
              <a:buFont typeface="Wingdings" panose="05000000000000000000" charset="0"/>
              <a:buChar char=""/>
              <a:defRPr/>
            </a:pPr>
            <a:r>
              <a:rPr kumimoji="0" lang="zh-CN" altLang="en-US" sz="2400" b="1"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rPr>
              <a:t>二手票买卖</a:t>
            </a:r>
            <a:endParaRPr kumimoji="0" lang="zh-CN" altLang="en-US" sz="2400" b="1"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endParaRPr>
          </a:p>
        </p:txBody>
      </p:sp>
      <p:sp>
        <p:nvSpPr>
          <p:cNvPr id="33" name="文本框 32"/>
          <p:cNvSpPr txBox="1"/>
          <p:nvPr/>
        </p:nvSpPr>
        <p:spPr>
          <a:xfrm>
            <a:off x="4988560" y="4237990"/>
            <a:ext cx="6066790" cy="829945"/>
          </a:xfrm>
          <a:prstGeom prst="rect">
            <a:avLst/>
          </a:prstGeom>
          <a:noFill/>
        </p:spPr>
        <p:txBody>
          <a:bodyPr wrap="square" rtlCol="0">
            <a:spAutoFit/>
            <a:scene3d>
              <a:camera prst="orthographicFront"/>
              <a:lightRig rig="threePt" dir="t"/>
            </a:scene3d>
            <a:sp3d contourW="12700"/>
          </a:bodyPr>
          <a:lstStyle/>
          <a:p>
            <a:pPr fontAlgn="auto">
              <a:lnSpc>
                <a:spcPct val="150000"/>
              </a:lnSpc>
              <a:defRPr/>
            </a:pPr>
            <a:r>
              <a:rPr lang="en-US" altLang="zh-CN" sz="1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在官网上专门为消费者设有买卖门票的链接</a:t>
            </a:r>
            <a:r>
              <a:rPr lang="zh-CN" altLang="en-US" sz="1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由其市场合作伙伴ticket master提供的</a:t>
            </a:r>
            <a:r>
              <a:rPr lang="zh-CN" altLang="en-US" sz="1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，专</a:t>
            </a:r>
            <a:r>
              <a:rPr lang="en-US" altLang="zh-CN" sz="1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为消费者提供俗称的二手票买卖机会</a:t>
            </a:r>
            <a:r>
              <a:rPr lang="zh-CN" altLang="en-US" sz="1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endParaRPr lang="en-US" altLang="zh-CN" sz="1600" dirty="0">
              <a:solidFill>
                <a:schemeClr val="tx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 name="文本框 7"/>
          <p:cNvSpPr txBox="1"/>
          <p:nvPr/>
        </p:nvSpPr>
        <p:spPr>
          <a:xfrm>
            <a:off x="-847090" y="232410"/>
            <a:ext cx="3708400" cy="706755"/>
          </a:xfrm>
          <a:prstGeom prst="rect">
            <a:avLst/>
          </a:prstGeom>
          <a:noFill/>
        </p:spPr>
        <p:txBody>
          <a:bodyPr wrap="square" rtlCol="0">
            <a:spAutoFit/>
          </a:bodyPr>
          <a:p>
            <a:pPr algn="ctr"/>
            <a:r>
              <a:rPr lang="zh-CN" altLang="en-US" sz="4000" b="1" spc="300" dirty="0">
                <a:solidFill>
                  <a:srgbClr val="01527F"/>
                </a:solidFill>
                <a:latin typeface="微软雅黑" panose="020B0503020204020204" pitchFamily="34" charset="-122"/>
                <a:ea typeface="微软雅黑" panose="020B0503020204020204" pitchFamily="34" charset="-122"/>
              </a:rPr>
              <a:t>门票</a:t>
            </a:r>
            <a:endParaRPr lang="zh-CN" altLang="en-US" sz="4000" b="1" spc="300" dirty="0">
              <a:solidFill>
                <a:srgbClr val="01527F"/>
              </a:solidFill>
              <a:latin typeface="微软雅黑" panose="020B0503020204020204" pitchFamily="34" charset="-122"/>
              <a:ea typeface="微软雅黑" panose="020B0503020204020204" pitchFamily="34" charset="-122"/>
            </a:endParaRPr>
          </a:p>
        </p:txBody>
      </p:sp>
      <p:grpSp>
        <p:nvGrpSpPr>
          <p:cNvPr id="5" name="组合 4"/>
          <p:cNvGrpSpPr/>
          <p:nvPr/>
        </p:nvGrpSpPr>
        <p:grpSpPr>
          <a:xfrm>
            <a:off x="5443220" y="856615"/>
            <a:ext cx="4349115" cy="1586230"/>
            <a:chOff x="129" y="1930"/>
            <a:chExt cx="6849" cy="2498"/>
          </a:xfrm>
        </p:grpSpPr>
        <p:pic>
          <p:nvPicPr>
            <p:cNvPr id="3" name="图片 2"/>
            <p:cNvPicPr>
              <a:picLocks noChangeAspect="1"/>
            </p:cNvPicPr>
            <p:nvPr/>
          </p:nvPicPr>
          <p:blipFill>
            <a:blip r:embed="rId1">
              <a:clrChange>
                <a:clrFrom>
                  <a:srgbClr val="FFFFFF">
                    <a:alpha val="100000"/>
                  </a:srgbClr>
                </a:clrFrom>
                <a:clrTo>
                  <a:srgbClr val="FFFFFF">
                    <a:alpha val="100000"/>
                    <a:alpha val="0"/>
                  </a:srgbClr>
                </a:clrTo>
              </a:clrChange>
            </a:blip>
            <a:srcRect r="50052"/>
            <a:stretch>
              <a:fillRect/>
            </a:stretch>
          </p:blipFill>
          <p:spPr>
            <a:xfrm>
              <a:off x="129" y="1930"/>
              <a:ext cx="6704" cy="1342"/>
            </a:xfrm>
            <a:prstGeom prst="rect">
              <a:avLst/>
            </a:prstGeom>
          </p:spPr>
        </p:pic>
        <p:pic>
          <p:nvPicPr>
            <p:cNvPr id="4" name="图片 3"/>
            <p:cNvPicPr>
              <a:picLocks noChangeAspect="1"/>
            </p:cNvPicPr>
            <p:nvPr/>
          </p:nvPicPr>
          <p:blipFill>
            <a:blip r:embed="rId1">
              <a:clrChange>
                <a:clrFrom>
                  <a:srgbClr val="FFFFFF">
                    <a:alpha val="100000"/>
                  </a:srgbClr>
                </a:clrFrom>
                <a:clrTo>
                  <a:srgbClr val="FFFFFF">
                    <a:alpha val="100000"/>
                    <a:alpha val="0"/>
                  </a:srgbClr>
                </a:clrTo>
              </a:clrChange>
            </a:blip>
            <a:srcRect l="49784"/>
            <a:stretch>
              <a:fillRect/>
            </a:stretch>
          </p:blipFill>
          <p:spPr>
            <a:xfrm>
              <a:off x="238" y="3086"/>
              <a:ext cx="6740" cy="1342"/>
            </a:xfrm>
            <a:prstGeom prst="rect">
              <a:avLst/>
            </a:prstGeom>
          </p:spPr>
        </p:pic>
      </p:grpSp>
      <p:pic>
        <p:nvPicPr>
          <p:cNvPr id="6" name="图片 5"/>
          <p:cNvPicPr>
            <a:picLocks noChangeAspect="1"/>
          </p:cNvPicPr>
          <p:nvPr/>
        </p:nvPicPr>
        <p:blipFill>
          <a:blip r:embed="rId2"/>
          <a:stretch>
            <a:fillRect/>
          </a:stretch>
        </p:blipFill>
        <p:spPr>
          <a:xfrm>
            <a:off x="2861310" y="5188585"/>
            <a:ext cx="1457960" cy="1457960"/>
          </a:xfrm>
          <a:prstGeom prst="rect">
            <a:avLst/>
          </a:prstGeom>
        </p:spPr>
      </p:pic>
      <p:sp>
        <p:nvSpPr>
          <p:cNvPr id="7" name="文本框 6"/>
          <p:cNvSpPr txBox="1"/>
          <p:nvPr/>
        </p:nvSpPr>
        <p:spPr>
          <a:xfrm>
            <a:off x="4431030" y="5502275"/>
            <a:ext cx="6066790" cy="829945"/>
          </a:xfrm>
          <a:prstGeom prst="rect">
            <a:avLst/>
          </a:prstGeom>
          <a:noFill/>
        </p:spPr>
        <p:txBody>
          <a:bodyPr wrap="square" rtlCol="0">
            <a:spAutoFit/>
            <a:scene3d>
              <a:camera prst="orthographicFront"/>
              <a:lightRig rig="threePt" dir="t"/>
            </a:scene3d>
            <a:sp3d contourW="12700"/>
          </a:bodyPr>
          <a:p>
            <a:pPr fontAlgn="auto">
              <a:lnSpc>
                <a:spcPct val="150000"/>
              </a:lnSpc>
              <a:defRPr/>
            </a:pPr>
            <a:r>
              <a:rPr lang="en-US" sz="1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2021</a:t>
            </a:r>
            <a:r>
              <a:rPr lang="zh-CN" altLang="en-US" sz="1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年</a:t>
            </a:r>
            <a:r>
              <a:rPr lang="en-US" altLang="zh-CN" sz="1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10</a:t>
            </a:r>
            <a:r>
              <a:rPr lang="zh-CN" altLang="en-US" sz="1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月，Ticketmaster上，西雅图海怪队主场揭幕战的门票价格</a:t>
            </a:r>
            <a:r>
              <a:rPr lang="en-US" sz="1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399</a:t>
            </a:r>
            <a:r>
              <a:rPr lang="zh-CN" altLang="en-US" sz="1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美元</a:t>
            </a:r>
            <a:r>
              <a:rPr lang="en-US" altLang="zh-CN" sz="1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~9999</a:t>
            </a:r>
            <a:r>
              <a:rPr lang="zh-CN" altLang="en-US" sz="1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美元。</a:t>
            </a:r>
            <a:endParaRPr lang="zh-CN" altLang="en-US" sz="1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9" name="图片 8"/>
          <p:cNvPicPr>
            <a:picLocks noChangeAspect="1"/>
          </p:cNvPicPr>
          <p:nvPr/>
        </p:nvPicPr>
        <p:blipFill>
          <a:blip r:embed="rId3"/>
          <a:stretch>
            <a:fillRect/>
          </a:stretch>
        </p:blipFill>
        <p:spPr>
          <a:xfrm>
            <a:off x="2559685" y="3671570"/>
            <a:ext cx="8154035" cy="50800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淘宝网chenying0907出品 6"/>
          <p:cNvSpPr/>
          <p:nvPr/>
        </p:nvSpPr>
        <p:spPr>
          <a:xfrm>
            <a:off x="0" y="-8255"/>
            <a:ext cx="12198350" cy="6865938"/>
          </a:xfrm>
          <a:prstGeom prst="rect">
            <a:avLst/>
          </a:prstGeom>
          <a:solidFill>
            <a:srgbClr val="BAE4FF">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6" name="TextBox 19"/>
          <p:cNvSpPr txBox="1"/>
          <p:nvPr/>
        </p:nvSpPr>
        <p:spPr>
          <a:xfrm>
            <a:off x="166" y="2885154"/>
            <a:ext cx="3592429" cy="398780"/>
          </a:xfrm>
          <a:prstGeom prst="rect">
            <a:avLst/>
          </a:prstGeom>
          <a:noFill/>
        </p:spPr>
        <p:txBody>
          <a:bodyPr wrap="square" rtlCol="0">
            <a:spAutoFit/>
            <a:scene3d>
              <a:camera prst="orthographicFront"/>
              <a:lightRig rig="threePt" dir="t"/>
            </a:scene3d>
            <a:sp3d contourW="12700"/>
          </a:bodyPr>
          <a:lstStyle>
            <a:defPPr>
              <a:defRPr lang="zh-CN"/>
            </a:defPPr>
            <a:lvl1pPr>
              <a:defRPr sz="1200">
                <a:solidFill>
                  <a:schemeClr val="tx1">
                    <a:lumMod val="75000"/>
                    <a:lumOff val="25000"/>
                  </a:schemeClr>
                </a:solidFill>
                <a:latin typeface="EngraversGothic BT" panose="020B0507020203020204"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000" b="1"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rPr>
              <a:t>冰面虚拟广告</a:t>
            </a:r>
            <a:endParaRPr kumimoji="0" lang="zh-CN" altLang="en-US" sz="2000" b="1"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endParaRPr>
          </a:p>
        </p:txBody>
      </p:sp>
      <p:sp>
        <p:nvSpPr>
          <p:cNvPr id="8" name="文本框 7"/>
          <p:cNvSpPr txBox="1"/>
          <p:nvPr/>
        </p:nvSpPr>
        <p:spPr>
          <a:xfrm>
            <a:off x="923925" y="344170"/>
            <a:ext cx="10350500" cy="706755"/>
          </a:xfrm>
          <a:prstGeom prst="rect">
            <a:avLst/>
          </a:prstGeom>
          <a:noFill/>
        </p:spPr>
        <p:txBody>
          <a:bodyPr wrap="square" rtlCol="0">
            <a:spAutoFit/>
          </a:bodyPr>
          <a:lstStyle/>
          <a:p>
            <a:pPr algn="ctr"/>
            <a:r>
              <a:rPr lang="en-US" altLang="zh-CN" sz="4000" b="1" spc="300" dirty="0">
                <a:solidFill>
                  <a:srgbClr val="01527F"/>
                </a:solidFill>
                <a:latin typeface="微软雅黑" panose="020B0503020204020204" pitchFamily="34" charset="-122"/>
                <a:ea typeface="微软雅黑" panose="020B0503020204020204" pitchFamily="34" charset="-122"/>
              </a:rPr>
              <a:t>NHL</a:t>
            </a:r>
            <a:r>
              <a:rPr lang="zh-CN" altLang="en-US" sz="4000" b="1" spc="300" dirty="0">
                <a:solidFill>
                  <a:srgbClr val="01527F"/>
                </a:solidFill>
                <a:latin typeface="微软雅黑" panose="020B0503020204020204" pitchFamily="34" charset="-122"/>
                <a:ea typeface="微软雅黑" panose="020B0503020204020204" pitchFamily="34" charset="-122"/>
              </a:rPr>
              <a:t>疫情期间开放</a:t>
            </a:r>
            <a:r>
              <a:rPr lang="en-US" altLang="zh-CN" sz="4000" b="1" spc="300" dirty="0">
                <a:solidFill>
                  <a:srgbClr val="01527F"/>
                </a:solidFill>
                <a:latin typeface="微软雅黑" panose="020B0503020204020204" pitchFamily="34" charset="-122"/>
                <a:ea typeface="微软雅黑" panose="020B0503020204020204" pitchFamily="34" charset="-122"/>
              </a:rPr>
              <a:t>8</a:t>
            </a:r>
            <a:r>
              <a:rPr lang="zh-CN" altLang="en-US" sz="4000" b="1" spc="300" dirty="0">
                <a:solidFill>
                  <a:srgbClr val="01527F"/>
                </a:solidFill>
                <a:latin typeface="微软雅黑" panose="020B0503020204020204" pitchFamily="34" charset="-122"/>
                <a:ea typeface="微软雅黑" panose="020B0503020204020204" pitchFamily="34" charset="-122"/>
              </a:rPr>
              <a:t>项新的赞助资产</a:t>
            </a:r>
            <a:endParaRPr lang="zh-CN" altLang="en-US" sz="4000" b="1" spc="300" dirty="0">
              <a:solidFill>
                <a:srgbClr val="01527F"/>
              </a:solidFill>
              <a:latin typeface="微软雅黑" panose="020B0503020204020204" pitchFamily="34" charset="-122"/>
              <a:ea typeface="微软雅黑" panose="020B0503020204020204" pitchFamily="34" charset="-122"/>
            </a:endParaRPr>
          </a:p>
        </p:txBody>
      </p:sp>
      <p:sp>
        <p:nvSpPr>
          <p:cNvPr id="20" name="文本框 19"/>
          <p:cNvSpPr txBox="1"/>
          <p:nvPr/>
        </p:nvSpPr>
        <p:spPr>
          <a:xfrm>
            <a:off x="183515" y="5347335"/>
            <a:ext cx="12087860" cy="1337945"/>
          </a:xfrm>
          <a:prstGeom prst="rect">
            <a:avLst/>
          </a:prstGeom>
          <a:noFill/>
        </p:spPr>
        <p:txBody>
          <a:bodyPr wrap="square" rtlCol="0">
            <a:spAutoFit/>
            <a:scene3d>
              <a:camera prst="orthographicFront"/>
              <a:lightRig rig="threePt" dir="t"/>
            </a:scene3d>
            <a:sp3d contourW="12700"/>
          </a:bodyPr>
          <a:lstStyle/>
          <a:p>
            <a:pPr fontAlgn="auto">
              <a:lnSpc>
                <a:spcPct val="150000"/>
              </a:lnSpc>
              <a:defRPr/>
            </a:pPr>
            <a:r>
              <a:rPr lang="en-US" altLang="zh-CN" dirty="0">
                <a:solidFill>
                  <a:schemeClr val="tx1">
                    <a:lumMod val="50000"/>
                    <a:lumOff val="50000"/>
                  </a:schemeClr>
                </a:solidFill>
                <a:latin typeface="微软雅黑" panose="020B0503020204020204" pitchFamily="34" charset="-122"/>
                <a:ea typeface="微软雅黑" panose="020B0503020204020204" pitchFamily="34" charset="-122"/>
                <a:cs typeface="Arial" panose="020B0604020202020204" pitchFamily="34" charset="0"/>
              </a:rPr>
              <a:t>2020-2021</a:t>
            </a:r>
            <a:r>
              <a:rPr lang="zh-CN" altLang="en-US" dirty="0">
                <a:solidFill>
                  <a:schemeClr val="tx1">
                    <a:lumMod val="50000"/>
                    <a:lumOff val="50000"/>
                  </a:schemeClr>
                </a:solidFill>
                <a:latin typeface="微软雅黑" panose="020B0503020204020204" pitchFamily="34" charset="-122"/>
                <a:ea typeface="微软雅黑" panose="020B0503020204020204" pitchFamily="34" charset="-122"/>
                <a:cs typeface="Arial" panose="020B0604020202020204" pitchFamily="34" charset="0"/>
              </a:rPr>
              <a:t>赛季开发；</a:t>
            </a:r>
            <a:r>
              <a:rPr lang="zh-CN" altLang="en-US" b="1" dirty="0">
                <a:solidFill>
                  <a:srgbClr val="C00000"/>
                </a:solidFill>
                <a:latin typeface="微软雅黑" panose="020B0503020204020204" pitchFamily="34" charset="-122"/>
                <a:ea typeface="微软雅黑" panose="020B0503020204020204" pitchFamily="34" charset="-122"/>
                <a:cs typeface="Arial" panose="020B0604020202020204" pitchFamily="34" charset="0"/>
              </a:rPr>
              <a:t>补偿已有的赞助伙伴；保留住现有的收入；帮助联盟在赛事恢复之后评估哪些赞助资产最有效</a:t>
            </a:r>
            <a:r>
              <a:rPr lang="zh-CN" altLang="en-US" dirty="0">
                <a:solidFill>
                  <a:schemeClr val="tx1">
                    <a:lumMod val="50000"/>
                    <a:lumOff val="50000"/>
                  </a:schemeClr>
                </a:solidFill>
                <a:latin typeface="微软雅黑" panose="020B0503020204020204" pitchFamily="34" charset="-122"/>
                <a:ea typeface="微软雅黑" panose="020B0503020204020204" pitchFamily="34" charset="-122"/>
                <a:cs typeface="Arial" panose="020B0604020202020204" pitchFamily="34" charset="0"/>
                <a:sym typeface="+mn-ea"/>
              </a:rPr>
              <a:t>；</a:t>
            </a:r>
            <a:endParaRPr lang="zh-CN" altLang="en-US" dirty="0">
              <a:solidFill>
                <a:schemeClr val="tx1">
                  <a:lumMod val="50000"/>
                  <a:lumOff val="50000"/>
                </a:schemeClr>
              </a:solidFill>
              <a:latin typeface="微软雅黑" panose="020B0503020204020204" pitchFamily="34" charset="-122"/>
              <a:ea typeface="微软雅黑" panose="020B0503020204020204" pitchFamily="34" charset="-122"/>
              <a:cs typeface="Arial" panose="020B0604020202020204" pitchFamily="34" charset="0"/>
            </a:endParaRPr>
          </a:p>
          <a:p>
            <a:pPr fontAlgn="auto">
              <a:lnSpc>
                <a:spcPct val="150000"/>
              </a:lnSpc>
              <a:defRPr/>
            </a:pPr>
            <a:r>
              <a:rPr lang="zh-CN" altLang="en-US" dirty="0">
                <a:solidFill>
                  <a:schemeClr val="tx1">
                    <a:lumMod val="50000"/>
                    <a:lumOff val="50000"/>
                  </a:schemeClr>
                </a:solidFill>
                <a:latin typeface="微软雅黑" panose="020B0503020204020204" pitchFamily="34" charset="-122"/>
                <a:ea typeface="微软雅黑" panose="020B0503020204020204" pitchFamily="34" charset="-122"/>
                <a:cs typeface="Arial" panose="020B0604020202020204" pitchFamily="34" charset="0"/>
              </a:rPr>
              <a:t>头盔补丁赞助，NHL第一次开放球队装备赞助（除了CCM等装备制造商外）。</a:t>
            </a:r>
            <a:endParaRPr lang="zh-CN" altLang="en-US" dirty="0">
              <a:solidFill>
                <a:schemeClr val="tx1">
                  <a:lumMod val="50000"/>
                  <a:lumOff val="50000"/>
                </a:schemeClr>
              </a:solidFill>
              <a:latin typeface="微软雅黑" panose="020B0503020204020204" pitchFamily="34" charset="-122"/>
              <a:ea typeface="微软雅黑" panose="020B0503020204020204" pitchFamily="34" charset="-122"/>
              <a:cs typeface="Arial" panose="020B0604020202020204" pitchFamily="34" charset="0"/>
            </a:endParaRPr>
          </a:p>
          <a:p>
            <a:pPr fontAlgn="auto">
              <a:lnSpc>
                <a:spcPct val="150000"/>
              </a:lnSpc>
              <a:defRPr/>
            </a:pPr>
            <a:r>
              <a:rPr lang="zh-CN" altLang="en-US" b="1" dirty="0">
                <a:solidFill>
                  <a:srgbClr val="C00000"/>
                </a:solidFill>
                <a:latin typeface="微软雅黑" panose="020B0503020204020204" pitchFamily="34" charset="-122"/>
                <a:ea typeface="微软雅黑" panose="020B0503020204020204" pitchFamily="34" charset="-122"/>
                <a:cs typeface="Arial" panose="020B0604020202020204" pitchFamily="34" charset="0"/>
              </a:rPr>
              <a:t>头盔等各种赞助</a:t>
            </a:r>
            <a:r>
              <a:rPr lang="zh-CN" altLang="en-US" dirty="0">
                <a:solidFill>
                  <a:schemeClr val="tx1">
                    <a:lumMod val="50000"/>
                    <a:lumOff val="50000"/>
                  </a:schemeClr>
                </a:solidFill>
                <a:latin typeface="微软雅黑" panose="020B0503020204020204" pitchFamily="34" charset="-122"/>
                <a:ea typeface="微软雅黑" panose="020B0503020204020204" pitchFamily="34" charset="-122"/>
                <a:cs typeface="Arial" panose="020B0604020202020204" pitchFamily="34" charset="0"/>
              </a:rPr>
              <a:t>上赛季合计为联盟带来了</a:t>
            </a:r>
            <a:r>
              <a:rPr lang="zh-CN" altLang="en-US" b="1" dirty="0">
                <a:solidFill>
                  <a:srgbClr val="C00000"/>
                </a:solidFill>
                <a:latin typeface="微软雅黑" panose="020B0503020204020204" pitchFamily="34" charset="-122"/>
                <a:ea typeface="微软雅黑" panose="020B0503020204020204" pitchFamily="34" charset="-122"/>
                <a:cs typeface="Arial" panose="020B0604020202020204" pitchFamily="34" charset="0"/>
              </a:rPr>
              <a:t>1亿美元收入</a:t>
            </a:r>
            <a:r>
              <a:rPr lang="zh-CN" altLang="en-US" dirty="0">
                <a:solidFill>
                  <a:schemeClr val="tx1">
                    <a:lumMod val="50000"/>
                    <a:lumOff val="50000"/>
                  </a:schemeClr>
                </a:solidFill>
                <a:latin typeface="微软雅黑" panose="020B0503020204020204" pitchFamily="34" charset="-122"/>
                <a:ea typeface="微软雅黑" panose="020B0503020204020204" pitchFamily="34" charset="-122"/>
                <a:cs typeface="Arial" panose="020B0604020202020204" pitchFamily="34" charset="0"/>
              </a:rPr>
              <a:t>，而根据IEG的数据，NHL上赛季总营收也只有6.76亿美元。</a:t>
            </a:r>
            <a:endParaRPr lang="zh-CN" altLang="en-US" dirty="0">
              <a:solidFill>
                <a:schemeClr val="tx1">
                  <a:lumMod val="50000"/>
                  <a:lumOff val="50000"/>
                </a:schemeClr>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2" name="图片 1"/>
          <p:cNvPicPr>
            <a:picLocks noChangeAspect="1"/>
          </p:cNvPicPr>
          <p:nvPr/>
        </p:nvPicPr>
        <p:blipFill>
          <a:blip r:embed="rId1"/>
          <a:stretch>
            <a:fillRect/>
          </a:stretch>
        </p:blipFill>
        <p:spPr>
          <a:xfrm>
            <a:off x="183515" y="1335405"/>
            <a:ext cx="2869565" cy="1299845"/>
          </a:xfrm>
          <a:prstGeom prst="rect">
            <a:avLst/>
          </a:prstGeom>
        </p:spPr>
      </p:pic>
      <p:pic>
        <p:nvPicPr>
          <p:cNvPr id="5" name="图片 4"/>
          <p:cNvPicPr>
            <a:picLocks noChangeAspect="1"/>
          </p:cNvPicPr>
          <p:nvPr/>
        </p:nvPicPr>
        <p:blipFill>
          <a:blip r:embed="rId2"/>
          <a:stretch>
            <a:fillRect/>
          </a:stretch>
        </p:blipFill>
        <p:spPr>
          <a:xfrm>
            <a:off x="3271520" y="1335405"/>
            <a:ext cx="2739390" cy="1266190"/>
          </a:xfrm>
          <a:prstGeom prst="rect">
            <a:avLst/>
          </a:prstGeom>
        </p:spPr>
      </p:pic>
      <p:sp>
        <p:nvSpPr>
          <p:cNvPr id="7" name="TextBox 19"/>
          <p:cNvSpPr txBox="1"/>
          <p:nvPr/>
        </p:nvSpPr>
        <p:spPr>
          <a:xfrm>
            <a:off x="2966251" y="2862929"/>
            <a:ext cx="3592429" cy="398780"/>
          </a:xfrm>
          <a:prstGeom prst="rect">
            <a:avLst/>
          </a:prstGeom>
          <a:noFill/>
        </p:spPr>
        <p:txBody>
          <a:bodyPr wrap="square" rtlCol="0">
            <a:spAutoFit/>
            <a:scene3d>
              <a:camera prst="orthographicFront"/>
              <a:lightRig rig="threePt" dir="t"/>
            </a:scene3d>
            <a:sp3d contourW="12700"/>
          </a:bodyPr>
          <a:lstStyle>
            <a:defPPr>
              <a:defRPr lang="zh-CN"/>
            </a:defPPr>
            <a:lvl1pPr>
              <a:defRPr sz="1200">
                <a:solidFill>
                  <a:schemeClr val="tx1">
                    <a:lumMod val="75000"/>
                    <a:lumOff val="25000"/>
                  </a:schemeClr>
                </a:solidFill>
                <a:latin typeface="EngraversGothic BT" panose="020B0507020203020204"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000" b="1"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rPr>
              <a:t>界墙广告贴纸</a:t>
            </a:r>
            <a:endParaRPr kumimoji="0" lang="zh-CN" altLang="en-US" sz="2000" b="1"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endParaRPr>
          </a:p>
        </p:txBody>
      </p:sp>
      <p:pic>
        <p:nvPicPr>
          <p:cNvPr id="21" name="图片 20"/>
          <p:cNvPicPr>
            <a:picLocks noChangeAspect="1"/>
          </p:cNvPicPr>
          <p:nvPr/>
        </p:nvPicPr>
        <p:blipFill>
          <a:blip r:embed="rId3"/>
          <a:stretch>
            <a:fillRect/>
          </a:stretch>
        </p:blipFill>
        <p:spPr>
          <a:xfrm>
            <a:off x="6229350" y="1322705"/>
            <a:ext cx="2783205" cy="1266825"/>
          </a:xfrm>
          <a:prstGeom prst="rect">
            <a:avLst/>
          </a:prstGeom>
        </p:spPr>
      </p:pic>
      <p:sp>
        <p:nvSpPr>
          <p:cNvPr id="22" name="TextBox 19"/>
          <p:cNvSpPr txBox="1"/>
          <p:nvPr/>
        </p:nvSpPr>
        <p:spPr>
          <a:xfrm>
            <a:off x="6011076" y="2860389"/>
            <a:ext cx="3592429" cy="398780"/>
          </a:xfrm>
          <a:prstGeom prst="rect">
            <a:avLst/>
          </a:prstGeom>
          <a:noFill/>
        </p:spPr>
        <p:txBody>
          <a:bodyPr wrap="square" rtlCol="0">
            <a:spAutoFit/>
            <a:scene3d>
              <a:camera prst="orthographicFront"/>
              <a:lightRig rig="threePt" dir="t"/>
            </a:scene3d>
            <a:sp3d contourW="12700"/>
          </a:bodyPr>
          <a:lstStyle>
            <a:defPPr>
              <a:defRPr lang="zh-CN"/>
            </a:defPPr>
            <a:lvl1pPr>
              <a:defRPr sz="1200">
                <a:solidFill>
                  <a:schemeClr val="tx1">
                    <a:lumMod val="75000"/>
                    <a:lumOff val="25000"/>
                  </a:schemeClr>
                </a:solidFill>
                <a:latin typeface="EngraversGothic BT" panose="020B0507020203020204"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000" b="1"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rPr>
              <a:t>座位覆盖区（门区后）</a:t>
            </a:r>
            <a:endParaRPr kumimoji="0" lang="zh-CN" altLang="en-US" sz="2000" b="1"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endParaRPr>
          </a:p>
        </p:txBody>
      </p:sp>
      <p:pic>
        <p:nvPicPr>
          <p:cNvPr id="23" name="图片 22"/>
          <p:cNvPicPr>
            <a:picLocks noChangeAspect="1"/>
          </p:cNvPicPr>
          <p:nvPr/>
        </p:nvPicPr>
        <p:blipFill>
          <a:blip r:embed="rId4"/>
          <a:stretch>
            <a:fillRect/>
          </a:stretch>
        </p:blipFill>
        <p:spPr>
          <a:xfrm>
            <a:off x="9253855" y="1335405"/>
            <a:ext cx="2745105" cy="1240790"/>
          </a:xfrm>
          <a:prstGeom prst="rect">
            <a:avLst/>
          </a:prstGeom>
        </p:spPr>
      </p:pic>
      <p:sp>
        <p:nvSpPr>
          <p:cNvPr id="24" name="TextBox 19"/>
          <p:cNvSpPr txBox="1"/>
          <p:nvPr/>
        </p:nvSpPr>
        <p:spPr>
          <a:xfrm>
            <a:off x="8830476" y="2860389"/>
            <a:ext cx="3592429" cy="398780"/>
          </a:xfrm>
          <a:prstGeom prst="rect">
            <a:avLst/>
          </a:prstGeom>
          <a:noFill/>
        </p:spPr>
        <p:txBody>
          <a:bodyPr wrap="square" rtlCol="0">
            <a:spAutoFit/>
            <a:scene3d>
              <a:camera prst="orthographicFront"/>
              <a:lightRig rig="threePt" dir="t"/>
            </a:scene3d>
            <a:sp3d contourW="12700"/>
          </a:bodyPr>
          <a:lstStyle>
            <a:defPPr>
              <a:defRPr lang="zh-CN"/>
            </a:defPPr>
            <a:lvl1pPr>
              <a:defRPr sz="1200">
                <a:solidFill>
                  <a:schemeClr val="tx1">
                    <a:lumMod val="75000"/>
                    <a:lumOff val="25000"/>
                  </a:schemeClr>
                </a:solidFill>
                <a:latin typeface="EngraversGothic BT" panose="020B0507020203020204"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000" b="1"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rPr>
              <a:t>蓝线虚拟广告</a:t>
            </a:r>
            <a:endParaRPr kumimoji="0" lang="zh-CN" altLang="en-US" sz="2000" b="1"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endParaRPr>
          </a:p>
        </p:txBody>
      </p:sp>
      <p:pic>
        <p:nvPicPr>
          <p:cNvPr id="25" name="图片 24"/>
          <p:cNvPicPr>
            <a:picLocks noChangeAspect="1"/>
          </p:cNvPicPr>
          <p:nvPr/>
        </p:nvPicPr>
        <p:blipFill>
          <a:blip r:embed="rId5"/>
          <a:stretch>
            <a:fillRect/>
          </a:stretch>
        </p:blipFill>
        <p:spPr>
          <a:xfrm>
            <a:off x="183515" y="3473450"/>
            <a:ext cx="2869565" cy="1160145"/>
          </a:xfrm>
          <a:prstGeom prst="rect">
            <a:avLst/>
          </a:prstGeom>
        </p:spPr>
      </p:pic>
      <p:sp>
        <p:nvSpPr>
          <p:cNvPr id="26" name="TextBox 19"/>
          <p:cNvSpPr txBox="1"/>
          <p:nvPr/>
        </p:nvSpPr>
        <p:spPr>
          <a:xfrm>
            <a:off x="-177634" y="4853654"/>
            <a:ext cx="3592429" cy="398780"/>
          </a:xfrm>
          <a:prstGeom prst="rect">
            <a:avLst/>
          </a:prstGeom>
          <a:noFill/>
        </p:spPr>
        <p:txBody>
          <a:bodyPr wrap="square" rtlCol="0">
            <a:spAutoFit/>
            <a:scene3d>
              <a:camera prst="orthographicFront"/>
              <a:lightRig rig="threePt" dir="t"/>
            </a:scene3d>
            <a:sp3d contourW="12700"/>
          </a:bodyPr>
          <a:lstStyle>
            <a:defPPr>
              <a:defRPr lang="zh-CN"/>
            </a:defPPr>
            <a:lvl1pPr>
              <a:defRPr sz="1200">
                <a:solidFill>
                  <a:schemeClr val="tx1">
                    <a:lumMod val="75000"/>
                    <a:lumOff val="25000"/>
                  </a:schemeClr>
                </a:solidFill>
                <a:latin typeface="EngraversGothic BT" panose="020B0507020203020204"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000" b="1"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rPr>
              <a:t>球门后界墙玻璃广告贴纸</a:t>
            </a:r>
            <a:endParaRPr kumimoji="0" lang="zh-CN" altLang="en-US" sz="2000" b="1"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endParaRPr>
          </a:p>
        </p:txBody>
      </p:sp>
      <p:pic>
        <p:nvPicPr>
          <p:cNvPr id="27" name="图片 26"/>
          <p:cNvPicPr>
            <a:picLocks noChangeAspect="1"/>
          </p:cNvPicPr>
          <p:nvPr/>
        </p:nvPicPr>
        <p:blipFill>
          <a:blip r:embed="rId6"/>
          <a:stretch>
            <a:fillRect/>
          </a:stretch>
        </p:blipFill>
        <p:spPr>
          <a:xfrm>
            <a:off x="3271520" y="3469640"/>
            <a:ext cx="2788920" cy="1134745"/>
          </a:xfrm>
          <a:prstGeom prst="rect">
            <a:avLst/>
          </a:prstGeom>
        </p:spPr>
      </p:pic>
      <p:sp>
        <p:nvSpPr>
          <p:cNvPr id="28" name="TextBox 19"/>
          <p:cNvSpPr txBox="1"/>
          <p:nvPr/>
        </p:nvSpPr>
        <p:spPr>
          <a:xfrm>
            <a:off x="3053246" y="4853654"/>
            <a:ext cx="3592429" cy="398780"/>
          </a:xfrm>
          <a:prstGeom prst="rect">
            <a:avLst/>
          </a:prstGeom>
          <a:noFill/>
        </p:spPr>
        <p:txBody>
          <a:bodyPr wrap="square" rtlCol="0">
            <a:spAutoFit/>
            <a:scene3d>
              <a:camera prst="orthographicFront"/>
              <a:lightRig rig="threePt" dir="t"/>
            </a:scene3d>
            <a:sp3d contourW="12700"/>
          </a:bodyPr>
          <a:lstStyle>
            <a:defPPr>
              <a:defRPr lang="zh-CN"/>
            </a:defPPr>
            <a:lvl1pPr>
              <a:defRPr sz="1200">
                <a:solidFill>
                  <a:schemeClr val="tx1">
                    <a:lumMod val="75000"/>
                    <a:lumOff val="25000"/>
                  </a:schemeClr>
                </a:solidFill>
                <a:latin typeface="EngraversGothic BT" panose="020B0507020203020204"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000" b="1"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rPr>
              <a:t>球员席界墙玻璃延伸广告</a:t>
            </a:r>
            <a:endParaRPr kumimoji="0" lang="zh-CN" altLang="en-US" sz="2000" b="1"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endParaRPr>
          </a:p>
        </p:txBody>
      </p:sp>
      <p:pic>
        <p:nvPicPr>
          <p:cNvPr id="29" name="图片 28"/>
          <p:cNvPicPr>
            <a:picLocks noChangeAspect="1"/>
          </p:cNvPicPr>
          <p:nvPr/>
        </p:nvPicPr>
        <p:blipFill>
          <a:blip r:embed="rId7"/>
          <a:stretch>
            <a:fillRect/>
          </a:stretch>
        </p:blipFill>
        <p:spPr>
          <a:xfrm>
            <a:off x="6278880" y="3467735"/>
            <a:ext cx="2761615" cy="1125855"/>
          </a:xfrm>
          <a:prstGeom prst="rect">
            <a:avLst/>
          </a:prstGeom>
        </p:spPr>
      </p:pic>
      <p:sp>
        <p:nvSpPr>
          <p:cNvPr id="30" name="TextBox 19"/>
          <p:cNvSpPr txBox="1"/>
          <p:nvPr/>
        </p:nvSpPr>
        <p:spPr>
          <a:xfrm>
            <a:off x="6060606" y="4856829"/>
            <a:ext cx="3592429" cy="398780"/>
          </a:xfrm>
          <a:prstGeom prst="rect">
            <a:avLst/>
          </a:prstGeom>
          <a:noFill/>
        </p:spPr>
        <p:txBody>
          <a:bodyPr wrap="square" rtlCol="0">
            <a:spAutoFit/>
            <a:scene3d>
              <a:camera prst="orthographicFront"/>
              <a:lightRig rig="threePt" dir="t"/>
            </a:scene3d>
            <a:sp3d contourW="12700"/>
          </a:bodyPr>
          <a:lstStyle>
            <a:defPPr>
              <a:defRPr lang="zh-CN"/>
            </a:defPPr>
            <a:lvl1pPr>
              <a:defRPr sz="1200">
                <a:solidFill>
                  <a:schemeClr val="tx1">
                    <a:lumMod val="75000"/>
                    <a:lumOff val="25000"/>
                  </a:schemeClr>
                </a:solidFill>
                <a:latin typeface="EngraversGothic BT" panose="020B0507020203020204"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000" b="1"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rPr>
              <a:t>座位覆盖物（球员席后）</a:t>
            </a:r>
            <a:endParaRPr kumimoji="0" lang="zh-CN" altLang="en-US" sz="2000" b="1"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endParaRPr>
          </a:p>
        </p:txBody>
      </p:sp>
      <p:pic>
        <p:nvPicPr>
          <p:cNvPr id="31" name="图片 30"/>
          <p:cNvPicPr>
            <a:picLocks noChangeAspect="1"/>
          </p:cNvPicPr>
          <p:nvPr/>
        </p:nvPicPr>
        <p:blipFill>
          <a:blip r:embed="rId8"/>
          <a:stretch>
            <a:fillRect/>
          </a:stretch>
        </p:blipFill>
        <p:spPr>
          <a:xfrm>
            <a:off x="9258935" y="3473450"/>
            <a:ext cx="2574290" cy="1173480"/>
          </a:xfrm>
          <a:prstGeom prst="rect">
            <a:avLst/>
          </a:prstGeom>
        </p:spPr>
      </p:pic>
      <p:sp>
        <p:nvSpPr>
          <p:cNvPr id="33" name="TextBox 19"/>
          <p:cNvSpPr txBox="1"/>
          <p:nvPr/>
        </p:nvSpPr>
        <p:spPr>
          <a:xfrm>
            <a:off x="8749831" y="4860639"/>
            <a:ext cx="3592429" cy="398780"/>
          </a:xfrm>
          <a:prstGeom prst="rect">
            <a:avLst/>
          </a:prstGeom>
          <a:noFill/>
        </p:spPr>
        <p:txBody>
          <a:bodyPr wrap="square" rtlCol="0">
            <a:spAutoFit/>
            <a:scene3d>
              <a:camera prst="orthographicFront"/>
              <a:lightRig rig="threePt" dir="t"/>
            </a:scene3d>
            <a:sp3d contourW="12700"/>
          </a:bodyPr>
          <a:lstStyle>
            <a:defPPr>
              <a:defRPr lang="zh-CN"/>
            </a:defPPr>
            <a:lvl1pPr>
              <a:defRPr sz="1200">
                <a:solidFill>
                  <a:schemeClr val="tx1">
                    <a:lumMod val="75000"/>
                    <a:lumOff val="25000"/>
                  </a:schemeClr>
                </a:solidFill>
                <a:latin typeface="EngraversGothic BT" panose="020B0507020203020204"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000" b="1"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rPr>
              <a:t>头盔补丁</a:t>
            </a:r>
            <a:endParaRPr kumimoji="0" lang="zh-CN" altLang="en-US" sz="2000" b="1"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淘宝网chenying0907出品 6"/>
          <p:cNvSpPr/>
          <p:nvPr/>
        </p:nvSpPr>
        <p:spPr>
          <a:xfrm>
            <a:off x="-6350" y="-8255"/>
            <a:ext cx="12198350" cy="6865938"/>
          </a:xfrm>
          <a:prstGeom prst="rect">
            <a:avLst/>
          </a:prstGeom>
          <a:solidFill>
            <a:srgbClr val="BAE4FF">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7" name="TextBox 19"/>
          <p:cNvSpPr txBox="1"/>
          <p:nvPr/>
        </p:nvSpPr>
        <p:spPr>
          <a:xfrm>
            <a:off x="330836" y="4123103"/>
            <a:ext cx="3592429" cy="583565"/>
          </a:xfrm>
          <a:prstGeom prst="rect">
            <a:avLst/>
          </a:prstGeom>
          <a:noFill/>
        </p:spPr>
        <p:txBody>
          <a:bodyPr wrap="square" rtlCol="0">
            <a:spAutoFit/>
            <a:scene3d>
              <a:camera prst="orthographicFront"/>
              <a:lightRig rig="threePt" dir="t"/>
            </a:scene3d>
            <a:sp3d contourW="12700"/>
          </a:bodyPr>
          <a:lstStyle>
            <a:defPPr>
              <a:defRPr lang="zh-CN"/>
            </a:defPPr>
            <a:lvl1pPr>
              <a:defRPr sz="1200">
                <a:solidFill>
                  <a:schemeClr val="tx1">
                    <a:lumMod val="75000"/>
                    <a:lumOff val="25000"/>
                  </a:schemeClr>
                </a:solidFill>
                <a:latin typeface="EngraversGothic BT" panose="020B0507020203020204" pitchFamily="34" charset="0"/>
              </a:defRPr>
            </a:lvl1pPr>
          </a:lstStyle>
          <a:p>
            <a:pPr marL="0" marR="0" lvl="0" indent="0" defTabSz="914400" rtl="0" eaLnBrk="1" fontAlgn="auto" latinLnBrk="0" hangingPunct="1">
              <a:lnSpc>
                <a:spcPct val="100000"/>
              </a:lnSpc>
              <a:spcBef>
                <a:spcPts val="0"/>
              </a:spcBef>
              <a:spcAft>
                <a:spcPts val="0"/>
              </a:spcAft>
              <a:buClrTx/>
              <a:buSzTx/>
              <a:buFontTx/>
              <a:buNone/>
              <a:defRPr/>
            </a:pPr>
            <a:r>
              <a:rPr kumimoji="0" lang="zh-CN" altLang="en-US" sz="3200" b="1"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rPr>
              <a:t>赞助形式</a:t>
            </a:r>
            <a:endParaRPr kumimoji="0" lang="zh-CN" altLang="en-US" sz="3200" b="1"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endParaRPr>
          </a:p>
        </p:txBody>
      </p:sp>
      <p:sp>
        <p:nvSpPr>
          <p:cNvPr id="18" name="文本框 17"/>
          <p:cNvSpPr txBox="1"/>
          <p:nvPr/>
        </p:nvSpPr>
        <p:spPr>
          <a:xfrm>
            <a:off x="330836" y="4689317"/>
            <a:ext cx="5736270" cy="2168525"/>
          </a:xfrm>
          <a:prstGeom prst="rect">
            <a:avLst/>
          </a:prstGeom>
          <a:noFill/>
        </p:spPr>
        <p:txBody>
          <a:bodyPr wrap="square" rtlCol="0">
            <a:spAutoFit/>
            <a:scene3d>
              <a:camera prst="orthographicFront"/>
              <a:lightRig rig="threePt" dir="t"/>
            </a:scene3d>
            <a:sp3d contourW="12700"/>
          </a:bodyPr>
          <a:lstStyle/>
          <a:p>
            <a:pPr marR="0" indent="0" defTabSz="914400" fontAlgn="auto">
              <a:lnSpc>
                <a:spcPct val="150000"/>
              </a:lnSpc>
              <a:spcBef>
                <a:spcPts val="0"/>
              </a:spcBef>
              <a:spcAft>
                <a:spcPts val="0"/>
              </a:spcAft>
              <a:buClrTx/>
              <a:buSzTx/>
              <a:buFontTx/>
              <a:buNone/>
              <a:defRPr/>
            </a:pPr>
            <a:r>
              <a:rPr lang="zh-CN" altLang="en-US" noProof="0" dirty="0">
                <a:solidFill>
                  <a:prstClr val="black">
                    <a:lumMod val="75000"/>
                    <a:lumOff val="25000"/>
                  </a:prstClr>
                </a:solidFill>
                <a:latin typeface="微软雅黑" panose="020B0503020204020204" pitchFamily="34" charset="-122"/>
                <a:ea typeface="微软雅黑" panose="020B0503020204020204" pitchFamily="34" charset="-122"/>
                <a:sym typeface="+mn-ea"/>
              </a:rPr>
              <a:t>补丁形状根据赞助商</a:t>
            </a:r>
            <a:r>
              <a:rPr lang="en-US" altLang="zh-CN" noProof="0" dirty="0">
                <a:solidFill>
                  <a:prstClr val="black">
                    <a:lumMod val="75000"/>
                    <a:lumOff val="25000"/>
                  </a:prstClr>
                </a:solidFill>
                <a:latin typeface="微软雅黑" panose="020B0503020204020204" pitchFamily="34" charset="-122"/>
                <a:ea typeface="微软雅黑" panose="020B0503020204020204" pitchFamily="34" charset="-122"/>
                <a:sym typeface="+mn-ea"/>
              </a:rPr>
              <a:t>logo</a:t>
            </a:r>
            <a:r>
              <a:rPr lang="zh-CN" altLang="en-US" noProof="0" dirty="0">
                <a:solidFill>
                  <a:prstClr val="black">
                    <a:lumMod val="75000"/>
                    <a:lumOff val="25000"/>
                  </a:prstClr>
                </a:solidFill>
                <a:latin typeface="微软雅黑" panose="020B0503020204020204" pitchFamily="34" charset="-122"/>
                <a:ea typeface="微软雅黑" panose="020B0503020204020204" pitchFamily="34" charset="-122"/>
                <a:sym typeface="+mn-ea"/>
              </a:rPr>
              <a:t>自定义</a:t>
            </a:r>
            <a:endParaRPr lang="zh-CN" altLang="en-US" noProof="0" dirty="0">
              <a:solidFill>
                <a:prstClr val="black">
                  <a:lumMod val="75000"/>
                  <a:lumOff val="25000"/>
                </a:prstClr>
              </a:solidFill>
              <a:latin typeface="微软雅黑" panose="020B0503020204020204" pitchFamily="34" charset="-122"/>
              <a:ea typeface="微软雅黑" panose="020B0503020204020204" pitchFamily="34" charset="-122"/>
              <a:sym typeface="+mn-ea"/>
            </a:endParaRPr>
          </a:p>
          <a:p>
            <a:pPr marR="0" indent="0" defTabSz="914400" fontAlgn="auto">
              <a:lnSpc>
                <a:spcPct val="150000"/>
              </a:lnSpc>
              <a:spcBef>
                <a:spcPts val="0"/>
              </a:spcBef>
              <a:spcAft>
                <a:spcPts val="0"/>
              </a:spcAft>
              <a:buClrTx/>
              <a:buSzTx/>
              <a:buFontTx/>
              <a:buNone/>
              <a:defRPr/>
            </a:pPr>
            <a:r>
              <a:rPr lang="zh-CN" altLang="en-US" noProof="0" dirty="0">
                <a:solidFill>
                  <a:prstClr val="black">
                    <a:lumMod val="75000"/>
                    <a:lumOff val="25000"/>
                  </a:prstClr>
                </a:solidFill>
                <a:latin typeface="微软雅黑" panose="020B0503020204020204" pitchFamily="34" charset="-122"/>
                <a:ea typeface="微软雅黑" panose="020B0503020204020204" pitchFamily="34" charset="-122"/>
                <a:sym typeface="+mn-ea"/>
              </a:rPr>
              <a:t>四个位置可选：右肩膀、左肩膀、右胸前和左胸前</a:t>
            </a:r>
            <a:endParaRPr lang="zh-CN" altLang="en-US" noProof="0" dirty="0">
              <a:solidFill>
                <a:prstClr val="black">
                  <a:lumMod val="75000"/>
                  <a:lumOff val="25000"/>
                </a:prstClr>
              </a:solidFill>
              <a:latin typeface="微软雅黑" panose="020B0503020204020204" pitchFamily="34" charset="-122"/>
              <a:ea typeface="微软雅黑" panose="020B0503020204020204" pitchFamily="34" charset="-122"/>
              <a:sym typeface="+mn-ea"/>
            </a:endParaRPr>
          </a:p>
          <a:p>
            <a:pPr marR="0" indent="0" defTabSz="914400" fontAlgn="auto">
              <a:lnSpc>
                <a:spcPct val="150000"/>
              </a:lnSpc>
              <a:spcBef>
                <a:spcPts val="0"/>
              </a:spcBef>
              <a:spcAft>
                <a:spcPts val="0"/>
              </a:spcAft>
              <a:buClrTx/>
              <a:buSzTx/>
              <a:buFontTx/>
              <a:buNone/>
              <a:defRPr/>
            </a:pPr>
            <a:r>
              <a:rPr lang="zh-CN" altLang="en-US" noProof="0" dirty="0">
                <a:solidFill>
                  <a:prstClr val="black">
                    <a:lumMod val="75000"/>
                    <a:lumOff val="25000"/>
                  </a:prstClr>
                </a:solidFill>
                <a:latin typeface="微软雅黑" panose="020B0503020204020204" pitchFamily="34" charset="-122"/>
                <a:ea typeface="微软雅黑" panose="020B0503020204020204" pitchFamily="34" charset="-122"/>
                <a:sym typeface="+mn-ea"/>
              </a:rPr>
              <a:t>主客场分离，分别赞助主场球衣和客场球衣</a:t>
            </a:r>
            <a:endParaRPr lang="zh-CN" altLang="en-US" noProof="0" dirty="0">
              <a:solidFill>
                <a:prstClr val="black">
                  <a:lumMod val="75000"/>
                  <a:lumOff val="25000"/>
                </a:prstClr>
              </a:solidFill>
              <a:latin typeface="微软雅黑" panose="020B0503020204020204" pitchFamily="34" charset="-122"/>
              <a:ea typeface="微软雅黑" panose="020B0503020204020204" pitchFamily="34" charset="-122"/>
              <a:sym typeface="+mn-ea"/>
            </a:endParaRPr>
          </a:p>
          <a:p>
            <a:pPr marR="0" indent="0" defTabSz="914400" fontAlgn="auto">
              <a:lnSpc>
                <a:spcPct val="150000"/>
              </a:lnSpc>
              <a:spcBef>
                <a:spcPts val="0"/>
              </a:spcBef>
              <a:spcAft>
                <a:spcPts val="0"/>
              </a:spcAft>
              <a:buClrTx/>
              <a:buSzTx/>
              <a:buFontTx/>
              <a:buNone/>
              <a:defRPr/>
            </a:pPr>
            <a:r>
              <a:rPr lang="zh-CN" altLang="en-US" noProof="0" dirty="0">
                <a:solidFill>
                  <a:prstClr val="black">
                    <a:lumMod val="75000"/>
                    <a:lumOff val="25000"/>
                  </a:prstClr>
                </a:solidFill>
                <a:latin typeface="微软雅黑" panose="020B0503020204020204" pitchFamily="34" charset="-122"/>
                <a:ea typeface="微软雅黑" panose="020B0503020204020204" pitchFamily="34" charset="-122"/>
                <a:sym typeface="+mn-ea"/>
              </a:rPr>
              <a:t>主客场球衣赞助商logo的位置也可以不同</a:t>
            </a:r>
            <a:endParaRPr lang="zh-CN" altLang="en-US" noProof="0" dirty="0">
              <a:solidFill>
                <a:prstClr val="black">
                  <a:lumMod val="75000"/>
                  <a:lumOff val="25000"/>
                </a:prstClr>
              </a:solidFill>
              <a:latin typeface="微软雅黑" panose="020B0503020204020204" pitchFamily="34" charset="-122"/>
              <a:ea typeface="微软雅黑" panose="020B0503020204020204" pitchFamily="34" charset="-122"/>
              <a:sym typeface="+mn-ea"/>
            </a:endParaRPr>
          </a:p>
          <a:p>
            <a:pPr marR="0" indent="0" defTabSz="914400" fontAlgn="auto">
              <a:lnSpc>
                <a:spcPct val="150000"/>
              </a:lnSpc>
              <a:spcBef>
                <a:spcPts val="0"/>
              </a:spcBef>
              <a:spcAft>
                <a:spcPts val="0"/>
              </a:spcAft>
              <a:buClrTx/>
              <a:buSzTx/>
              <a:buFontTx/>
              <a:buNone/>
              <a:defRPr/>
            </a:pPr>
            <a:r>
              <a:rPr lang="zh-CN" altLang="en-US" noProof="0" dirty="0">
                <a:solidFill>
                  <a:prstClr val="black">
                    <a:lumMod val="75000"/>
                    <a:lumOff val="25000"/>
                  </a:prstClr>
                </a:solidFill>
                <a:latin typeface="微软雅黑" panose="020B0503020204020204" pitchFamily="34" charset="-122"/>
                <a:ea typeface="微软雅黑" panose="020B0503020204020204" pitchFamily="34" charset="-122"/>
                <a:sym typeface="+mn-ea"/>
              </a:rPr>
              <a:t>球衣上只有一个广告位（收益递减规律）</a:t>
            </a:r>
            <a:endParaRPr lang="zh-CN" altLang="en-US" noProof="0" dirty="0">
              <a:solidFill>
                <a:prstClr val="black">
                  <a:lumMod val="75000"/>
                  <a:lumOff val="25000"/>
                </a:prstClr>
              </a:solidFill>
              <a:latin typeface="微软雅黑" panose="020B0503020204020204" pitchFamily="34" charset="-122"/>
              <a:ea typeface="微软雅黑" panose="020B0503020204020204" pitchFamily="34" charset="-122"/>
              <a:sym typeface="+mn-ea"/>
            </a:endParaRPr>
          </a:p>
        </p:txBody>
      </p:sp>
      <p:sp>
        <p:nvSpPr>
          <p:cNvPr id="20" name="TextBox 19"/>
          <p:cNvSpPr txBox="1"/>
          <p:nvPr/>
        </p:nvSpPr>
        <p:spPr>
          <a:xfrm>
            <a:off x="5572126" y="1146185"/>
            <a:ext cx="3592429" cy="583565"/>
          </a:xfrm>
          <a:prstGeom prst="rect">
            <a:avLst/>
          </a:prstGeom>
          <a:noFill/>
        </p:spPr>
        <p:txBody>
          <a:bodyPr wrap="square" rtlCol="0">
            <a:spAutoFit/>
            <a:scene3d>
              <a:camera prst="orthographicFront"/>
              <a:lightRig rig="threePt" dir="t"/>
            </a:scene3d>
            <a:sp3d contourW="12700"/>
          </a:bodyPr>
          <a:lstStyle>
            <a:defPPr>
              <a:defRPr lang="zh-CN"/>
            </a:defPPr>
            <a:lvl1pPr>
              <a:defRPr sz="1200">
                <a:solidFill>
                  <a:schemeClr val="tx1">
                    <a:lumMod val="75000"/>
                    <a:lumOff val="25000"/>
                  </a:schemeClr>
                </a:solidFill>
                <a:latin typeface="EngraversGothic BT" panose="020B0507020203020204" pitchFamily="34" charset="0"/>
              </a:defRPr>
            </a:lvl1pPr>
          </a:lstStyle>
          <a:p>
            <a:pPr marL="0" marR="0" lvl="0" indent="0" defTabSz="914400" rtl="0" eaLnBrk="1" fontAlgn="auto" latinLnBrk="0" hangingPunct="1">
              <a:lnSpc>
                <a:spcPct val="100000"/>
              </a:lnSpc>
              <a:spcBef>
                <a:spcPts val="0"/>
              </a:spcBef>
              <a:spcAft>
                <a:spcPts val="0"/>
              </a:spcAft>
              <a:buClrTx/>
              <a:buSzTx/>
              <a:buFontTx/>
              <a:buNone/>
              <a:defRPr/>
            </a:pPr>
            <a:r>
              <a:rPr lang="zh-CN" altLang="en-US" sz="3200" b="1"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sym typeface="+mn-ea"/>
              </a:rPr>
              <a:t>赞助情况</a:t>
            </a:r>
            <a:endParaRPr lang="zh-CN" altLang="en-US" sz="3200" b="1"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sym typeface="+mn-ea"/>
            </a:endParaRPr>
          </a:p>
        </p:txBody>
      </p:sp>
      <p:sp>
        <p:nvSpPr>
          <p:cNvPr id="21" name="文本框 20"/>
          <p:cNvSpPr txBox="1"/>
          <p:nvPr/>
        </p:nvSpPr>
        <p:spPr>
          <a:xfrm>
            <a:off x="5572125" y="1732915"/>
            <a:ext cx="6236970" cy="2584450"/>
          </a:xfrm>
          <a:prstGeom prst="rect">
            <a:avLst/>
          </a:prstGeom>
          <a:noFill/>
        </p:spPr>
        <p:txBody>
          <a:bodyPr wrap="square" rtlCol="0">
            <a:spAutoFit/>
            <a:scene3d>
              <a:camera prst="orthographicFront"/>
              <a:lightRig rig="threePt" dir="t"/>
            </a:scene3d>
            <a:sp3d contourW="12700"/>
          </a:bodyPr>
          <a:lstStyle/>
          <a:p>
            <a:pPr marR="0" indent="0" defTabSz="914400" fontAlgn="auto">
              <a:lnSpc>
                <a:spcPct val="150000"/>
              </a:lnSpc>
              <a:spcBef>
                <a:spcPts val="0"/>
              </a:spcBef>
              <a:spcAft>
                <a:spcPts val="0"/>
              </a:spcAft>
              <a:buClrTx/>
              <a:buSzTx/>
              <a:buFontTx/>
              <a:buNone/>
              <a:defRPr/>
            </a:pPr>
            <a:r>
              <a:rPr lang="en-US" altLang="zh-CN" noProof="0" dirty="0">
                <a:solidFill>
                  <a:prstClr val="black">
                    <a:lumMod val="75000"/>
                    <a:lumOff val="25000"/>
                  </a:prstClr>
                </a:solidFill>
                <a:latin typeface="微软雅黑" panose="020B0503020204020204" pitchFamily="34" charset="-122"/>
                <a:ea typeface="微软雅黑" panose="020B0503020204020204" pitchFamily="34" charset="-122"/>
                <a:sym typeface="+mn-ea"/>
              </a:rPr>
              <a:t>2021</a:t>
            </a:r>
            <a:r>
              <a:rPr lang="zh-CN" altLang="en-US" noProof="0" dirty="0">
                <a:solidFill>
                  <a:prstClr val="black">
                    <a:lumMod val="75000"/>
                    <a:lumOff val="25000"/>
                  </a:prstClr>
                </a:solidFill>
                <a:latin typeface="微软雅黑" panose="020B0503020204020204" pitchFamily="34" charset="-122"/>
                <a:ea typeface="微软雅黑" panose="020B0503020204020204" pitchFamily="34" charset="-122"/>
                <a:sym typeface="+mn-ea"/>
              </a:rPr>
              <a:t>年8月，32支球队老板一致投票通过球衣赞助提案，从</a:t>
            </a:r>
            <a:r>
              <a:rPr lang="zh-CN" altLang="en-US" b="1" noProof="0" dirty="0">
                <a:solidFill>
                  <a:srgbClr val="C00000"/>
                </a:solidFill>
                <a:latin typeface="微软雅黑" panose="020B0503020204020204" pitchFamily="34" charset="-122"/>
                <a:ea typeface="微软雅黑" panose="020B0503020204020204" pitchFamily="34" charset="-122"/>
                <a:sym typeface="+mn-ea"/>
              </a:rPr>
              <a:t>2022-23赛季开始</a:t>
            </a:r>
            <a:r>
              <a:rPr lang="zh-CN" altLang="en-US" noProof="0" dirty="0">
                <a:solidFill>
                  <a:prstClr val="black">
                    <a:lumMod val="75000"/>
                    <a:lumOff val="25000"/>
                  </a:prstClr>
                </a:solidFill>
                <a:latin typeface="微软雅黑" panose="020B0503020204020204" pitchFamily="34" charset="-122"/>
                <a:ea typeface="微软雅黑" panose="020B0503020204020204" pitchFamily="34" charset="-122"/>
                <a:sym typeface="+mn-ea"/>
              </a:rPr>
              <a:t>，各球队将</a:t>
            </a:r>
            <a:r>
              <a:rPr lang="zh-CN" altLang="en-US" b="1" noProof="0" dirty="0">
                <a:solidFill>
                  <a:srgbClr val="C00000"/>
                </a:solidFill>
                <a:latin typeface="微软雅黑" panose="020B0503020204020204" pitchFamily="34" charset="-122"/>
                <a:ea typeface="微软雅黑" panose="020B0503020204020204" pitchFamily="34" charset="-122"/>
                <a:sym typeface="+mn-ea"/>
              </a:rPr>
              <a:t>首次</a:t>
            </a:r>
            <a:r>
              <a:rPr lang="zh-CN" altLang="en-US" noProof="0" dirty="0">
                <a:solidFill>
                  <a:prstClr val="black">
                    <a:lumMod val="75000"/>
                    <a:lumOff val="25000"/>
                  </a:prstClr>
                </a:solidFill>
                <a:latin typeface="微软雅黑" panose="020B0503020204020204" pitchFamily="34" charset="-122"/>
                <a:ea typeface="微软雅黑" panose="020B0503020204020204" pitchFamily="34" charset="-122"/>
                <a:sym typeface="+mn-ea"/>
              </a:rPr>
              <a:t>获准拥有球衣赞助商。</a:t>
            </a:r>
            <a:endParaRPr lang="zh-CN" altLang="en-US" noProof="0" dirty="0">
              <a:solidFill>
                <a:prstClr val="black">
                  <a:lumMod val="75000"/>
                  <a:lumOff val="25000"/>
                </a:prstClr>
              </a:solidFill>
              <a:latin typeface="微软雅黑" panose="020B0503020204020204" pitchFamily="34" charset="-122"/>
              <a:ea typeface="微软雅黑" panose="020B0503020204020204" pitchFamily="34" charset="-122"/>
              <a:sym typeface="+mn-ea"/>
            </a:endParaRPr>
          </a:p>
          <a:p>
            <a:pPr marR="0" indent="0" defTabSz="914400" fontAlgn="auto">
              <a:lnSpc>
                <a:spcPct val="150000"/>
              </a:lnSpc>
              <a:spcBef>
                <a:spcPts val="0"/>
              </a:spcBef>
              <a:spcAft>
                <a:spcPts val="0"/>
              </a:spcAft>
              <a:buClrTx/>
              <a:buSzTx/>
              <a:buFontTx/>
              <a:buNone/>
              <a:defRPr/>
            </a:pPr>
            <a:r>
              <a:rPr lang="zh-CN" altLang="en-US" noProof="0" dirty="0">
                <a:solidFill>
                  <a:prstClr val="black">
                    <a:lumMod val="75000"/>
                    <a:lumOff val="25000"/>
                  </a:prstClr>
                </a:solidFill>
                <a:latin typeface="微软雅黑" panose="020B0503020204020204" pitchFamily="34" charset="-122"/>
                <a:ea typeface="微软雅黑" panose="020B0503020204020204" pitchFamily="34" charset="-122"/>
                <a:sym typeface="+mn-ea"/>
              </a:rPr>
              <a:t>每支球队都可以在球衣上加上一块</a:t>
            </a:r>
            <a:r>
              <a:rPr lang="zh-CN" altLang="en-US" b="1" noProof="0" dirty="0">
                <a:solidFill>
                  <a:srgbClr val="C00000"/>
                </a:solidFill>
                <a:latin typeface="微软雅黑" panose="020B0503020204020204" pitchFamily="34" charset="-122"/>
                <a:ea typeface="微软雅黑" panose="020B0503020204020204" pitchFamily="34" charset="-122"/>
                <a:sym typeface="+mn-ea"/>
              </a:rPr>
              <a:t>3×3.5英寸</a:t>
            </a:r>
            <a:r>
              <a:rPr lang="zh-CN" altLang="en-US" noProof="0" dirty="0">
                <a:solidFill>
                  <a:prstClr val="black">
                    <a:lumMod val="75000"/>
                    <a:lumOff val="25000"/>
                  </a:prstClr>
                </a:solidFill>
                <a:latin typeface="微软雅黑" panose="020B0503020204020204" pitchFamily="34" charset="-122"/>
                <a:ea typeface="微软雅黑" panose="020B0503020204020204" pitchFamily="34" charset="-122"/>
                <a:sym typeface="+mn-ea"/>
              </a:rPr>
              <a:t>（1英寸=2.54厘米）的广告补丁，赞助商需签下</a:t>
            </a:r>
            <a:r>
              <a:rPr lang="zh-CN" altLang="en-US" b="1" noProof="0" dirty="0">
                <a:solidFill>
                  <a:srgbClr val="C00000"/>
                </a:solidFill>
                <a:latin typeface="微软雅黑" panose="020B0503020204020204" pitchFamily="34" charset="-122"/>
                <a:ea typeface="微软雅黑" panose="020B0503020204020204" pitchFamily="34" charset="-122"/>
                <a:sym typeface="+mn-ea"/>
              </a:rPr>
              <a:t>不少于三年</a:t>
            </a:r>
            <a:r>
              <a:rPr lang="zh-CN" altLang="en-US" noProof="0" dirty="0">
                <a:solidFill>
                  <a:prstClr val="black">
                    <a:lumMod val="75000"/>
                    <a:lumOff val="25000"/>
                  </a:prstClr>
                </a:solidFill>
                <a:latin typeface="微软雅黑" panose="020B0503020204020204" pitchFamily="34" charset="-122"/>
                <a:ea typeface="微软雅黑" panose="020B0503020204020204" pitchFamily="34" charset="-122"/>
                <a:sym typeface="+mn-ea"/>
              </a:rPr>
              <a:t>的合同。</a:t>
            </a:r>
            <a:endParaRPr lang="zh-CN" altLang="en-US" noProof="0" dirty="0">
              <a:solidFill>
                <a:prstClr val="black">
                  <a:lumMod val="75000"/>
                  <a:lumOff val="25000"/>
                </a:prstClr>
              </a:solidFill>
              <a:latin typeface="微软雅黑" panose="020B0503020204020204" pitchFamily="34" charset="-122"/>
              <a:ea typeface="微软雅黑" panose="020B0503020204020204" pitchFamily="34" charset="-122"/>
              <a:sym typeface="+mn-ea"/>
            </a:endParaRPr>
          </a:p>
          <a:p>
            <a:pPr marR="0" indent="0" defTabSz="914400" fontAlgn="auto">
              <a:lnSpc>
                <a:spcPct val="150000"/>
              </a:lnSpc>
              <a:spcBef>
                <a:spcPts val="0"/>
              </a:spcBef>
              <a:spcAft>
                <a:spcPts val="0"/>
              </a:spcAft>
              <a:buClrTx/>
              <a:buSzTx/>
              <a:buFontTx/>
              <a:buNone/>
              <a:defRPr/>
            </a:pPr>
            <a:r>
              <a:rPr lang="zh-CN" altLang="en-US" noProof="0" dirty="0">
                <a:solidFill>
                  <a:prstClr val="black">
                    <a:lumMod val="75000"/>
                    <a:lumOff val="25000"/>
                  </a:prstClr>
                </a:solidFill>
                <a:latin typeface="微软雅黑" panose="020B0503020204020204" pitchFamily="34" charset="-122"/>
                <a:ea typeface="微软雅黑" panose="020B0503020204020204" pitchFamily="34" charset="-122"/>
                <a:sym typeface="+mn-ea"/>
              </a:rPr>
              <a:t>鉴于球衣在成立已超100年的NHL中的文化和历史意义，开放球衣赞助仍是联盟近些年</a:t>
            </a:r>
            <a:r>
              <a:rPr lang="zh-CN" altLang="en-US" b="1" noProof="0" dirty="0">
                <a:solidFill>
                  <a:srgbClr val="C00000"/>
                </a:solidFill>
                <a:latin typeface="微软雅黑" panose="020B0503020204020204" pitchFamily="34" charset="-122"/>
                <a:ea typeface="微软雅黑" panose="020B0503020204020204" pitchFamily="34" charset="-122"/>
                <a:sym typeface="+mn-ea"/>
              </a:rPr>
              <a:t>赞助体系最具象征性的变化</a:t>
            </a:r>
            <a:r>
              <a:rPr lang="zh-CN" altLang="en-US" noProof="0" dirty="0">
                <a:solidFill>
                  <a:prstClr val="black">
                    <a:lumMod val="75000"/>
                    <a:lumOff val="25000"/>
                  </a:prstClr>
                </a:solidFill>
                <a:latin typeface="微软雅黑" panose="020B0503020204020204" pitchFamily="34" charset="-122"/>
                <a:ea typeface="微软雅黑" panose="020B0503020204020204" pitchFamily="34" charset="-122"/>
                <a:sym typeface="+mn-ea"/>
              </a:rPr>
              <a:t>。</a:t>
            </a:r>
            <a:endParaRPr lang="zh-CN" altLang="en-US" noProof="0" dirty="0">
              <a:solidFill>
                <a:prstClr val="black">
                  <a:lumMod val="75000"/>
                  <a:lumOff val="25000"/>
                </a:prstClr>
              </a:solidFill>
              <a:latin typeface="微软雅黑" panose="020B0503020204020204" pitchFamily="34" charset="-122"/>
              <a:ea typeface="微软雅黑" panose="020B0503020204020204" pitchFamily="34" charset="-122"/>
              <a:sym typeface="+mn-ea"/>
            </a:endParaRPr>
          </a:p>
        </p:txBody>
      </p:sp>
      <p:sp>
        <p:nvSpPr>
          <p:cNvPr id="8" name="文本框 7"/>
          <p:cNvSpPr txBox="1"/>
          <p:nvPr/>
        </p:nvSpPr>
        <p:spPr>
          <a:xfrm>
            <a:off x="923925" y="344170"/>
            <a:ext cx="10350500" cy="706755"/>
          </a:xfrm>
          <a:prstGeom prst="rect">
            <a:avLst/>
          </a:prstGeom>
          <a:noFill/>
        </p:spPr>
        <p:txBody>
          <a:bodyPr wrap="square" rtlCol="0">
            <a:spAutoFit/>
          </a:bodyPr>
          <a:p>
            <a:r>
              <a:rPr lang="zh-CN" altLang="en-US" sz="4000" b="1" spc="300" dirty="0">
                <a:solidFill>
                  <a:srgbClr val="01527F"/>
                </a:solidFill>
                <a:latin typeface="微软雅黑" panose="020B0503020204020204" pitchFamily="34" charset="-122"/>
                <a:ea typeface="微软雅黑" panose="020B0503020204020204" pitchFamily="34" charset="-122"/>
              </a:rPr>
              <a:t>球衣赞助</a:t>
            </a:r>
            <a:endParaRPr lang="zh-CN" altLang="en-US" sz="4000" b="1" spc="300" dirty="0">
              <a:solidFill>
                <a:srgbClr val="01527F"/>
              </a:solidFill>
              <a:latin typeface="微软雅黑" panose="020B0503020204020204" pitchFamily="34" charset="-122"/>
              <a:ea typeface="微软雅黑" panose="020B0503020204020204" pitchFamily="34" charset="-122"/>
            </a:endParaRPr>
          </a:p>
        </p:txBody>
      </p:sp>
      <p:pic>
        <p:nvPicPr>
          <p:cNvPr id="100" name="图片 99"/>
          <p:cNvPicPr/>
          <p:nvPr/>
        </p:nvPicPr>
        <p:blipFill>
          <a:blip r:embed="rId1"/>
          <a:stretch>
            <a:fillRect/>
          </a:stretch>
        </p:blipFill>
        <p:spPr>
          <a:xfrm>
            <a:off x="330835" y="1240790"/>
            <a:ext cx="4876800" cy="2743200"/>
          </a:xfrm>
          <a:prstGeom prst="rect">
            <a:avLst/>
          </a:prstGeom>
          <a:noFill/>
          <a:ln w="9525">
            <a:noFill/>
          </a:ln>
        </p:spPr>
      </p:pic>
      <p:sp>
        <p:nvSpPr>
          <p:cNvPr id="2" name="矩形 1"/>
          <p:cNvSpPr/>
          <p:nvPr/>
        </p:nvSpPr>
        <p:spPr>
          <a:xfrm>
            <a:off x="1492250" y="1962150"/>
            <a:ext cx="399415" cy="149860"/>
          </a:xfrm>
          <a:prstGeom prst="rect">
            <a:avLst/>
          </a:prstGeom>
          <a:noFill/>
          <a:ln>
            <a:solidFill>
              <a:schemeClr val="accent4"/>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 name="矩形 2"/>
          <p:cNvSpPr/>
          <p:nvPr/>
        </p:nvSpPr>
        <p:spPr>
          <a:xfrm>
            <a:off x="2153920" y="1951355"/>
            <a:ext cx="433705" cy="160020"/>
          </a:xfrm>
          <a:prstGeom prst="rect">
            <a:avLst/>
          </a:prstGeom>
          <a:noFill/>
          <a:ln>
            <a:solidFill>
              <a:schemeClr val="accent4"/>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 name="矩形 3"/>
          <p:cNvSpPr/>
          <p:nvPr/>
        </p:nvSpPr>
        <p:spPr>
          <a:xfrm>
            <a:off x="1572895" y="2201545"/>
            <a:ext cx="318770" cy="239395"/>
          </a:xfrm>
          <a:prstGeom prst="rect">
            <a:avLst/>
          </a:prstGeom>
          <a:noFill/>
          <a:ln>
            <a:solidFill>
              <a:schemeClr val="accent4"/>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矩形 4"/>
          <p:cNvSpPr/>
          <p:nvPr/>
        </p:nvSpPr>
        <p:spPr>
          <a:xfrm>
            <a:off x="2153920" y="2200910"/>
            <a:ext cx="367030" cy="240030"/>
          </a:xfrm>
          <a:prstGeom prst="rect">
            <a:avLst/>
          </a:prstGeom>
          <a:noFill/>
          <a:ln>
            <a:solidFill>
              <a:schemeClr val="accent4"/>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文本框 8"/>
          <p:cNvSpPr txBox="1"/>
          <p:nvPr/>
        </p:nvSpPr>
        <p:spPr>
          <a:xfrm>
            <a:off x="5572125" y="4366260"/>
            <a:ext cx="5913755" cy="2491740"/>
          </a:xfrm>
          <a:prstGeom prst="rect">
            <a:avLst/>
          </a:prstGeom>
          <a:noFill/>
        </p:spPr>
        <p:txBody>
          <a:bodyPr wrap="square" rtlCol="0">
            <a:spAutoFit/>
          </a:bodyPr>
          <a:p>
            <a:pPr algn="l" fontAlgn="auto">
              <a:lnSpc>
                <a:spcPct val="150000"/>
              </a:lnSpc>
              <a:spcBef>
                <a:spcPts val="0"/>
              </a:spcBef>
              <a:spcAft>
                <a:spcPts val="0"/>
              </a:spcAft>
              <a:buClrTx/>
              <a:buSzTx/>
              <a:buFontTx/>
              <a:defRPr/>
            </a:pPr>
            <a:r>
              <a:rPr lang="zh-CN" altLang="en-US" sz="3200" b="1"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rPr>
              <a:t>特殊规定</a:t>
            </a:r>
            <a:endParaRPr lang="zh-CN" altLang="en-US" sz="3200" b="1"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endParaRPr>
          </a:p>
          <a:p>
            <a:pPr fontAlgn="auto">
              <a:lnSpc>
                <a:spcPct val="150000"/>
              </a:lnSpc>
            </a:pPr>
            <a:r>
              <a:rPr lang="zh-CN" altLang="en-US" noProof="0" dirty="0">
                <a:solidFill>
                  <a:prstClr val="black">
                    <a:lumMod val="75000"/>
                    <a:lumOff val="25000"/>
                  </a:prstClr>
                </a:solidFill>
                <a:latin typeface="微软雅黑" panose="020B0503020204020204" pitchFamily="34" charset="-122"/>
                <a:ea typeface="微软雅黑" panose="020B0503020204020204" pitchFamily="34" charset="-122"/>
              </a:rPr>
              <a:t>体育博彩赞助地区限制，博彩公司也只能赞助主场球衣</a:t>
            </a:r>
            <a:endParaRPr lang="zh-CN" altLang="en-US" noProof="0" dirty="0">
              <a:solidFill>
                <a:prstClr val="black">
                  <a:lumMod val="75000"/>
                  <a:lumOff val="25000"/>
                </a:prstClr>
              </a:solidFill>
              <a:latin typeface="微软雅黑" panose="020B0503020204020204" pitchFamily="34" charset="-122"/>
              <a:ea typeface="微软雅黑" panose="020B0503020204020204" pitchFamily="34" charset="-122"/>
            </a:endParaRPr>
          </a:p>
          <a:p>
            <a:pPr fontAlgn="auto">
              <a:lnSpc>
                <a:spcPct val="150000"/>
              </a:lnSpc>
            </a:pPr>
            <a:r>
              <a:rPr lang="zh-CN" altLang="en-US" noProof="0" dirty="0">
                <a:solidFill>
                  <a:prstClr val="black">
                    <a:lumMod val="75000"/>
                    <a:lumOff val="25000"/>
                  </a:prstClr>
                </a:solidFill>
                <a:latin typeface="微软雅黑" panose="020B0503020204020204" pitchFamily="34" charset="-122"/>
                <a:ea typeface="微软雅黑" panose="020B0503020204020204" pitchFamily="34" charset="-122"/>
              </a:rPr>
              <a:t>每队只能有一个体育博彩类赞助商</a:t>
            </a:r>
            <a:endParaRPr lang="zh-CN" altLang="en-US" noProof="0" dirty="0">
              <a:solidFill>
                <a:prstClr val="black">
                  <a:lumMod val="75000"/>
                  <a:lumOff val="25000"/>
                </a:prstClr>
              </a:solidFill>
              <a:latin typeface="微软雅黑" panose="020B0503020204020204" pitchFamily="34" charset="-122"/>
              <a:ea typeface="微软雅黑" panose="020B0503020204020204" pitchFamily="34" charset="-122"/>
            </a:endParaRPr>
          </a:p>
          <a:p>
            <a:pPr fontAlgn="auto">
              <a:lnSpc>
                <a:spcPct val="150000"/>
              </a:lnSpc>
            </a:pPr>
            <a:r>
              <a:rPr lang="zh-CN" altLang="en-US" noProof="0" dirty="0">
                <a:solidFill>
                  <a:prstClr val="black">
                    <a:lumMod val="75000"/>
                    <a:lumOff val="25000"/>
                  </a:prstClr>
                </a:solidFill>
                <a:latin typeface="微软雅黑" panose="020B0503020204020204" pitchFamily="34" charset="-122"/>
                <a:ea typeface="微软雅黑" panose="020B0503020204020204" pitchFamily="34" charset="-122"/>
              </a:rPr>
              <a:t>一个品牌不能购买4个以上NHL美国球队或者2个以上加拿大球队的头盔广告</a:t>
            </a:r>
            <a:endParaRPr lang="zh-CN" altLang="en-US" noProof="0" dirty="0">
              <a:solidFill>
                <a:prstClr val="black">
                  <a:lumMod val="75000"/>
                  <a:lumOff val="25000"/>
                </a:prstClr>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淘宝网chenying0907出品 6"/>
          <p:cNvSpPr/>
          <p:nvPr/>
        </p:nvSpPr>
        <p:spPr>
          <a:xfrm>
            <a:off x="-6350" y="26035"/>
            <a:ext cx="12198350" cy="6865938"/>
          </a:xfrm>
          <a:prstGeom prst="rect">
            <a:avLst/>
          </a:prstGeom>
          <a:solidFill>
            <a:srgbClr val="BAE4FF">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 name="Object 201"/>
          <p:cNvSpPr txBox="1"/>
          <p:nvPr/>
        </p:nvSpPr>
        <p:spPr>
          <a:xfrm>
            <a:off x="799093" y="513042"/>
            <a:ext cx="4511145" cy="499158"/>
          </a:xfrm>
          <a:prstGeom prst="rect">
            <a:avLst/>
          </a:prstGeom>
        </p:spPr>
        <p:txBody>
          <a:bodyPr vert="horz" rtlCol="0" anchor="t" anchorCtr="0">
            <a:noAutofit/>
          </a:bodyPr>
          <a:lstStyle/>
          <a:p>
            <a:pPr algn="l">
              <a:lnSpc>
                <a:spcPct val="83000"/>
              </a:lnSpc>
            </a:pPr>
            <a:r>
              <a:rPr lang="zh-CN" sz="4400" b="1" dirty="0">
                <a:solidFill>
                  <a:srgbClr val="2B6DB2"/>
                </a:solidFill>
                <a:latin typeface="微软雅黑" panose="020B0503020204020204" pitchFamily="34" charset="-122"/>
                <a:ea typeface="微软雅黑" panose="020B0503020204020204" pitchFamily="34" charset="-122"/>
              </a:rPr>
              <a:t>CONTENTS</a:t>
            </a:r>
            <a:endParaRPr lang="zh-CN" altLang="en-US" sz="1000" b="1" dirty="0">
              <a:latin typeface="微软雅黑" panose="020B0503020204020204" pitchFamily="34" charset="-122"/>
              <a:ea typeface="微软雅黑" panose="020B0503020204020204" pitchFamily="34" charset="-122"/>
            </a:endParaRPr>
          </a:p>
        </p:txBody>
      </p:sp>
      <p:sp>
        <p:nvSpPr>
          <p:cNvPr id="5" name="Object 202"/>
          <p:cNvSpPr txBox="1"/>
          <p:nvPr/>
        </p:nvSpPr>
        <p:spPr>
          <a:xfrm>
            <a:off x="799093" y="1230875"/>
            <a:ext cx="2489553" cy="499159"/>
          </a:xfrm>
          <a:prstGeom prst="rect">
            <a:avLst/>
          </a:prstGeom>
        </p:spPr>
        <p:txBody>
          <a:bodyPr vert="horz" rtlCol="0" anchor="t" anchorCtr="0">
            <a:noAutofit/>
          </a:bodyPr>
          <a:lstStyle/>
          <a:p>
            <a:pPr algn="l">
              <a:lnSpc>
                <a:spcPct val="83000"/>
              </a:lnSpc>
            </a:pPr>
            <a:r>
              <a:rPr lang="zh-CN" sz="4800" b="1" dirty="0">
                <a:solidFill>
                  <a:srgbClr val="000000"/>
                </a:solidFill>
                <a:latin typeface="微软雅黑" panose="020B0503020204020204" pitchFamily="34" charset="-122"/>
                <a:ea typeface="微软雅黑" panose="020B0503020204020204" pitchFamily="34" charset="-122"/>
              </a:rPr>
              <a:t>目</a:t>
            </a:r>
            <a:r>
              <a:rPr lang="zh-CN" altLang="en-US" sz="4800" b="1" dirty="0">
                <a:solidFill>
                  <a:srgbClr val="000000"/>
                </a:solidFill>
                <a:latin typeface="微软雅黑" panose="020B0503020204020204" pitchFamily="34" charset="-122"/>
                <a:ea typeface="微软雅黑" panose="020B0503020204020204" pitchFamily="34" charset="-122"/>
              </a:rPr>
              <a:t> </a:t>
            </a:r>
            <a:r>
              <a:rPr lang="zh-CN" sz="4800" b="1" dirty="0">
                <a:solidFill>
                  <a:srgbClr val="000000"/>
                </a:solidFill>
                <a:latin typeface="微软雅黑" panose="020B0503020204020204" pitchFamily="34" charset="-122"/>
                <a:ea typeface="微软雅黑" panose="020B0503020204020204" pitchFamily="34" charset="-122"/>
              </a:rPr>
              <a:t>录</a:t>
            </a:r>
            <a:endParaRPr lang="zh-CN" altLang="en-US" sz="1050" b="1" dirty="0">
              <a:latin typeface="微软雅黑" panose="020B0503020204020204" pitchFamily="34" charset="-122"/>
              <a:ea typeface="微软雅黑" panose="020B0503020204020204" pitchFamily="34" charset="-122"/>
            </a:endParaRPr>
          </a:p>
        </p:txBody>
      </p:sp>
      <p:pic>
        <p:nvPicPr>
          <p:cNvPr id="6" name="image 203"/>
          <p:cNvPicPr>
            <a:picLocks noChangeAspect="1"/>
          </p:cNvPicPr>
          <p:nvPr/>
        </p:nvPicPr>
        <p:blipFill>
          <a:blip r:embed="rId1"/>
          <a:srcRect/>
          <a:stretch>
            <a:fillRect/>
          </a:stretch>
        </p:blipFill>
        <p:spPr>
          <a:xfrm>
            <a:off x="836530" y="2318750"/>
            <a:ext cx="3412996" cy="1478757"/>
          </a:xfrm>
          <a:prstGeom prst="rect">
            <a:avLst/>
          </a:prstGeom>
        </p:spPr>
      </p:pic>
      <p:sp>
        <p:nvSpPr>
          <p:cNvPr id="7" name="Object 204"/>
          <p:cNvSpPr txBox="1"/>
          <p:nvPr/>
        </p:nvSpPr>
        <p:spPr>
          <a:xfrm>
            <a:off x="1048385" y="2551430"/>
            <a:ext cx="3001010" cy="433705"/>
          </a:xfrm>
          <a:prstGeom prst="rect">
            <a:avLst/>
          </a:prstGeom>
        </p:spPr>
        <p:txBody>
          <a:bodyPr vert="horz" rtlCol="0" anchor="t" anchorCtr="0">
            <a:noAutofit/>
          </a:bodyPr>
          <a:lstStyle/>
          <a:p>
            <a:pPr algn="l">
              <a:lnSpc>
                <a:spcPct val="83000"/>
              </a:lnSpc>
            </a:pPr>
            <a:r>
              <a:rPr lang="zh-CN" altLang="en-US" sz="2800" b="1" dirty="0">
                <a:solidFill>
                  <a:srgbClr val="FFFFFF"/>
                </a:solidFill>
                <a:latin typeface="微软雅黑" panose="020B0503020204020204" pitchFamily="34" charset="-122"/>
                <a:ea typeface="微软雅黑" panose="020B0503020204020204" pitchFamily="34" charset="-122"/>
              </a:rPr>
              <a:t>冰球运动及规则</a:t>
            </a:r>
            <a:endParaRPr lang="zh-CN" altLang="en-US" sz="2800" b="1" dirty="0">
              <a:solidFill>
                <a:srgbClr val="FFFFFF"/>
              </a:solidFill>
              <a:latin typeface="微软雅黑" panose="020B0503020204020204" pitchFamily="34" charset="-122"/>
              <a:ea typeface="微软雅黑" panose="020B0503020204020204" pitchFamily="34" charset="-122"/>
            </a:endParaRPr>
          </a:p>
        </p:txBody>
      </p:sp>
      <p:sp>
        <p:nvSpPr>
          <p:cNvPr id="8" name="Object 205"/>
          <p:cNvSpPr txBox="1"/>
          <p:nvPr/>
        </p:nvSpPr>
        <p:spPr>
          <a:xfrm>
            <a:off x="1048672" y="3078701"/>
            <a:ext cx="2239974" cy="155987"/>
          </a:xfrm>
          <a:prstGeom prst="rect">
            <a:avLst/>
          </a:prstGeom>
        </p:spPr>
        <p:txBody>
          <a:bodyPr vert="horz" rtlCol="0" anchor="t" anchorCtr="0">
            <a:noAutofit/>
          </a:bodyPr>
          <a:lstStyle/>
          <a:p>
            <a:pPr algn="l">
              <a:lnSpc>
                <a:spcPct val="83000"/>
              </a:lnSpc>
            </a:pPr>
            <a:r>
              <a:rPr sz="1600" dirty="0">
                <a:solidFill>
                  <a:srgbClr val="FFFFFF"/>
                </a:solidFill>
                <a:latin typeface="微软雅黑 Light" panose="020B0502040204020203" pitchFamily="34" charset="-122"/>
                <a:ea typeface="微软雅黑 Light" panose="020B0502040204020203" pitchFamily="34" charset="-122"/>
              </a:rPr>
              <a:t>Ice Hockey</a:t>
            </a:r>
            <a:endParaRPr sz="1600" dirty="0">
              <a:solidFill>
                <a:srgbClr val="FFFFFF"/>
              </a:solidFill>
              <a:latin typeface="微软雅黑 Light" panose="020B0502040204020203" pitchFamily="34" charset="-122"/>
              <a:ea typeface="微软雅黑 Light" panose="020B0502040204020203" pitchFamily="34" charset="-122"/>
            </a:endParaRPr>
          </a:p>
        </p:txBody>
      </p:sp>
      <p:sp>
        <p:nvSpPr>
          <p:cNvPr id="9" name="Object 206"/>
          <p:cNvSpPr txBox="1"/>
          <p:nvPr/>
        </p:nvSpPr>
        <p:spPr>
          <a:xfrm>
            <a:off x="3400957" y="3178006"/>
            <a:ext cx="1335249" cy="561553"/>
          </a:xfrm>
          <a:prstGeom prst="rect">
            <a:avLst/>
          </a:prstGeom>
        </p:spPr>
        <p:txBody>
          <a:bodyPr vert="horz" rtlCol="0" anchor="t" anchorCtr="0">
            <a:noAutofit/>
          </a:bodyPr>
          <a:lstStyle/>
          <a:p>
            <a:pPr algn="l">
              <a:lnSpc>
                <a:spcPct val="83000"/>
              </a:lnSpc>
            </a:pPr>
            <a:r>
              <a:rPr lang="zh-CN" sz="5400" dirty="0">
                <a:solidFill>
                  <a:srgbClr val="FFFFFF">
                    <a:alpha val="14901"/>
                  </a:srgbClr>
                </a:solidFill>
                <a:latin typeface="微软雅黑" panose="020B0503020204020204" pitchFamily="34" charset="-122"/>
                <a:ea typeface="微软雅黑" panose="020B0503020204020204" pitchFamily="34" charset="-122"/>
              </a:rPr>
              <a:t>01</a:t>
            </a:r>
            <a:endParaRPr lang="zh-CN" altLang="en-US" sz="1000" dirty="0">
              <a:latin typeface="微软雅黑" panose="020B0503020204020204" pitchFamily="34" charset="-122"/>
              <a:ea typeface="微软雅黑" panose="020B0503020204020204" pitchFamily="34" charset="-122"/>
            </a:endParaRPr>
          </a:p>
        </p:txBody>
      </p:sp>
      <p:pic>
        <p:nvPicPr>
          <p:cNvPr id="10" name="image 207"/>
          <p:cNvPicPr>
            <a:picLocks noChangeAspect="1"/>
          </p:cNvPicPr>
          <p:nvPr/>
        </p:nvPicPr>
        <p:blipFill>
          <a:blip r:embed="rId2"/>
          <a:srcRect/>
          <a:stretch>
            <a:fillRect/>
          </a:stretch>
        </p:blipFill>
        <p:spPr>
          <a:xfrm>
            <a:off x="4368076" y="2318750"/>
            <a:ext cx="3412996" cy="1478757"/>
          </a:xfrm>
          <a:prstGeom prst="rect">
            <a:avLst/>
          </a:prstGeom>
        </p:spPr>
      </p:pic>
      <p:sp>
        <p:nvSpPr>
          <p:cNvPr id="11" name="Object 208"/>
          <p:cNvSpPr txBox="1"/>
          <p:nvPr/>
        </p:nvSpPr>
        <p:spPr>
          <a:xfrm>
            <a:off x="4510405" y="2683510"/>
            <a:ext cx="3205480" cy="473075"/>
          </a:xfrm>
          <a:prstGeom prst="rect">
            <a:avLst/>
          </a:prstGeom>
        </p:spPr>
        <p:txBody>
          <a:bodyPr vert="horz" rtlCol="0" anchor="t" anchorCtr="0">
            <a:noAutofit/>
          </a:bodyPr>
          <a:lstStyle/>
          <a:p>
            <a:pPr fontAlgn="auto">
              <a:lnSpc>
                <a:spcPts val="3000"/>
              </a:lnSpc>
            </a:pPr>
            <a:r>
              <a:rPr lang="zh-CN" altLang="en-US" sz="2800" b="1" dirty="0">
                <a:solidFill>
                  <a:srgbClr val="FFFFFF"/>
                </a:solidFill>
                <a:latin typeface="微软雅黑" panose="020B0503020204020204" pitchFamily="34" charset="-122"/>
                <a:ea typeface="微软雅黑" panose="020B0503020204020204" pitchFamily="34" charset="-122"/>
              </a:rPr>
              <a:t>美国职业冰球联盟</a:t>
            </a:r>
            <a:endParaRPr lang="zh-CN" altLang="en-US" sz="2800" b="1" dirty="0">
              <a:solidFill>
                <a:srgbClr val="FFFFFF"/>
              </a:solidFill>
              <a:latin typeface="微软雅黑" panose="020B0503020204020204" pitchFamily="34" charset="-122"/>
              <a:ea typeface="微软雅黑" panose="020B0503020204020204" pitchFamily="34" charset="-122"/>
            </a:endParaRPr>
          </a:p>
        </p:txBody>
      </p:sp>
      <p:sp>
        <p:nvSpPr>
          <p:cNvPr id="13" name="Object 2010"/>
          <p:cNvSpPr txBox="1"/>
          <p:nvPr/>
        </p:nvSpPr>
        <p:spPr>
          <a:xfrm>
            <a:off x="6932503" y="3178006"/>
            <a:ext cx="1335249" cy="561553"/>
          </a:xfrm>
          <a:prstGeom prst="rect">
            <a:avLst/>
          </a:prstGeom>
        </p:spPr>
        <p:txBody>
          <a:bodyPr vert="horz" rtlCol="0" anchor="t" anchorCtr="0">
            <a:noAutofit/>
          </a:bodyPr>
          <a:lstStyle/>
          <a:p>
            <a:pPr algn="l">
              <a:lnSpc>
                <a:spcPct val="83000"/>
              </a:lnSpc>
            </a:pPr>
            <a:r>
              <a:rPr lang="zh-CN" sz="5400" dirty="0">
                <a:solidFill>
                  <a:srgbClr val="FFFFFF">
                    <a:alpha val="14901"/>
                  </a:srgbClr>
                </a:solidFill>
                <a:latin typeface="微软雅黑" panose="020B0503020204020204" pitchFamily="34" charset="-122"/>
                <a:ea typeface="微软雅黑" panose="020B0503020204020204" pitchFamily="34" charset="-122"/>
              </a:rPr>
              <a:t>02</a:t>
            </a:r>
            <a:endParaRPr lang="zh-CN" altLang="en-US" sz="1000" dirty="0">
              <a:latin typeface="微软雅黑" panose="020B0503020204020204" pitchFamily="34" charset="-122"/>
              <a:ea typeface="微软雅黑" panose="020B0503020204020204" pitchFamily="34" charset="-122"/>
            </a:endParaRPr>
          </a:p>
        </p:txBody>
      </p:sp>
      <p:pic>
        <p:nvPicPr>
          <p:cNvPr id="14" name="image 2011"/>
          <p:cNvPicPr>
            <a:picLocks noChangeAspect="1"/>
          </p:cNvPicPr>
          <p:nvPr/>
        </p:nvPicPr>
        <p:blipFill>
          <a:blip r:embed="rId3"/>
          <a:srcRect/>
          <a:stretch>
            <a:fillRect/>
          </a:stretch>
        </p:blipFill>
        <p:spPr>
          <a:xfrm>
            <a:off x="799052" y="3932285"/>
            <a:ext cx="3406757" cy="1478757"/>
          </a:xfrm>
          <a:prstGeom prst="rect">
            <a:avLst/>
          </a:prstGeom>
        </p:spPr>
      </p:pic>
      <p:sp>
        <p:nvSpPr>
          <p:cNvPr id="15" name="Object 2012"/>
          <p:cNvSpPr txBox="1"/>
          <p:nvPr/>
        </p:nvSpPr>
        <p:spPr>
          <a:xfrm>
            <a:off x="788035" y="4358640"/>
            <a:ext cx="3735705" cy="626745"/>
          </a:xfrm>
          <a:prstGeom prst="rect">
            <a:avLst/>
          </a:prstGeom>
        </p:spPr>
        <p:txBody>
          <a:bodyPr vert="horz" rtlCol="0" anchor="t" anchorCtr="0">
            <a:noAutofit/>
          </a:bodyPr>
          <a:lstStyle/>
          <a:p>
            <a:pPr>
              <a:lnSpc>
                <a:spcPct val="83000"/>
              </a:lnSpc>
            </a:pPr>
            <a:r>
              <a:rPr lang="zh-CN" altLang="en-US" sz="2800" b="1" dirty="0">
                <a:solidFill>
                  <a:srgbClr val="FFFFFF"/>
                </a:solidFill>
                <a:latin typeface="微软雅黑" panose="020B0503020204020204" pitchFamily="34" charset="-122"/>
                <a:ea typeface="微软雅黑" panose="020B0503020204020204" pitchFamily="34" charset="-122"/>
              </a:rPr>
              <a:t>NHL市场与经营现状</a:t>
            </a:r>
            <a:endParaRPr lang="zh-CN" altLang="en-US" sz="2800" b="1" dirty="0">
              <a:solidFill>
                <a:srgbClr val="FFFFFF"/>
              </a:solidFill>
              <a:latin typeface="微软雅黑" panose="020B0503020204020204" pitchFamily="34" charset="-122"/>
              <a:ea typeface="微软雅黑" panose="020B0503020204020204" pitchFamily="34" charset="-122"/>
            </a:endParaRPr>
          </a:p>
        </p:txBody>
      </p:sp>
      <p:sp>
        <p:nvSpPr>
          <p:cNvPr id="17" name="Object 2014"/>
          <p:cNvSpPr txBox="1"/>
          <p:nvPr/>
        </p:nvSpPr>
        <p:spPr>
          <a:xfrm>
            <a:off x="3288549" y="4790906"/>
            <a:ext cx="1335249" cy="561553"/>
          </a:xfrm>
          <a:prstGeom prst="rect">
            <a:avLst/>
          </a:prstGeom>
        </p:spPr>
        <p:txBody>
          <a:bodyPr vert="horz" rtlCol="0" anchor="t" anchorCtr="0">
            <a:noAutofit/>
          </a:bodyPr>
          <a:lstStyle/>
          <a:p>
            <a:pPr algn="l">
              <a:lnSpc>
                <a:spcPct val="83000"/>
              </a:lnSpc>
            </a:pPr>
            <a:r>
              <a:rPr lang="zh-CN" sz="5400" dirty="0">
                <a:solidFill>
                  <a:srgbClr val="FFFFFF">
                    <a:alpha val="14901"/>
                  </a:srgbClr>
                </a:solidFill>
                <a:latin typeface="微软雅黑" panose="020B0503020204020204" pitchFamily="34" charset="-122"/>
                <a:ea typeface="微软雅黑" panose="020B0503020204020204" pitchFamily="34" charset="-122"/>
              </a:rPr>
              <a:t>03</a:t>
            </a:r>
            <a:endParaRPr lang="zh-CN" altLang="en-US" sz="1000" dirty="0">
              <a:latin typeface="微软雅黑" panose="020B0503020204020204" pitchFamily="34" charset="-122"/>
              <a:ea typeface="微软雅黑" panose="020B0503020204020204" pitchFamily="34" charset="-122"/>
            </a:endParaRPr>
          </a:p>
        </p:txBody>
      </p:sp>
      <p:pic>
        <p:nvPicPr>
          <p:cNvPr id="18" name="image 2015"/>
          <p:cNvPicPr>
            <a:picLocks noChangeAspect="1"/>
          </p:cNvPicPr>
          <p:nvPr/>
        </p:nvPicPr>
        <p:blipFill>
          <a:blip r:embed="rId4"/>
          <a:srcRect/>
          <a:stretch>
            <a:fillRect/>
          </a:stretch>
        </p:blipFill>
        <p:spPr>
          <a:xfrm>
            <a:off x="4368400" y="3932374"/>
            <a:ext cx="3412996" cy="1472517"/>
          </a:xfrm>
          <a:prstGeom prst="rect">
            <a:avLst/>
          </a:prstGeom>
        </p:spPr>
      </p:pic>
      <p:sp>
        <p:nvSpPr>
          <p:cNvPr id="19" name="Object 2016"/>
          <p:cNvSpPr txBox="1"/>
          <p:nvPr/>
        </p:nvSpPr>
        <p:spPr>
          <a:xfrm>
            <a:off x="4561713" y="4169143"/>
            <a:ext cx="2252453" cy="249579"/>
          </a:xfrm>
          <a:prstGeom prst="rect">
            <a:avLst/>
          </a:prstGeom>
        </p:spPr>
        <p:txBody>
          <a:bodyPr vert="horz" rtlCol="0" anchor="t" anchorCtr="0">
            <a:noAutofit/>
          </a:bodyPr>
          <a:lstStyle/>
          <a:p>
            <a:pPr>
              <a:lnSpc>
                <a:spcPct val="83000"/>
              </a:lnSpc>
            </a:pPr>
            <a:r>
              <a:rPr lang="zh-CN" altLang="en-US" sz="2800" b="1" dirty="0">
                <a:solidFill>
                  <a:srgbClr val="FFFFFF"/>
                </a:solidFill>
                <a:latin typeface="微软雅黑" panose="020B0503020204020204" pitchFamily="34" charset="-122"/>
                <a:ea typeface="微软雅黑" panose="020B0503020204020204" pitchFamily="34" charset="-122"/>
              </a:rPr>
              <a:t>工资帽问题</a:t>
            </a:r>
            <a:endParaRPr lang="zh-CN" altLang="en-US" sz="2800" b="1" dirty="0">
              <a:solidFill>
                <a:srgbClr val="FFFFFF"/>
              </a:solidFill>
              <a:latin typeface="微软雅黑" panose="020B0503020204020204" pitchFamily="34" charset="-122"/>
              <a:ea typeface="微软雅黑" panose="020B0503020204020204" pitchFamily="34" charset="-122"/>
            </a:endParaRPr>
          </a:p>
        </p:txBody>
      </p:sp>
      <p:sp>
        <p:nvSpPr>
          <p:cNvPr id="20" name="Object 2017"/>
          <p:cNvSpPr txBox="1"/>
          <p:nvPr/>
        </p:nvSpPr>
        <p:spPr>
          <a:xfrm>
            <a:off x="4580542" y="4714335"/>
            <a:ext cx="2239974" cy="155987"/>
          </a:xfrm>
          <a:prstGeom prst="rect">
            <a:avLst/>
          </a:prstGeom>
        </p:spPr>
        <p:txBody>
          <a:bodyPr vert="horz" rtlCol="0" anchor="t" anchorCtr="0">
            <a:noAutofit/>
          </a:bodyPr>
          <a:lstStyle/>
          <a:p>
            <a:pPr>
              <a:lnSpc>
                <a:spcPct val="83000"/>
              </a:lnSpc>
            </a:pPr>
            <a:r>
              <a:rPr lang="en-US" sz="1600" dirty="0">
                <a:solidFill>
                  <a:srgbClr val="FFFFFF"/>
                </a:solidFill>
                <a:latin typeface="微软雅黑 Light" panose="020B0502040204020203" pitchFamily="34" charset="-122"/>
                <a:ea typeface="微软雅黑 Light" panose="020B0502040204020203" pitchFamily="34" charset="-122"/>
              </a:rPr>
              <a:t>Salary Cap</a:t>
            </a:r>
            <a:endParaRPr lang="en-US" sz="1600" dirty="0">
              <a:solidFill>
                <a:srgbClr val="FFFFFF"/>
              </a:solidFill>
              <a:latin typeface="微软雅黑 Light" panose="020B0502040204020203" pitchFamily="34" charset="-122"/>
              <a:ea typeface="微软雅黑 Light" panose="020B0502040204020203" pitchFamily="34" charset="-122"/>
            </a:endParaRPr>
          </a:p>
        </p:txBody>
      </p:sp>
      <p:sp>
        <p:nvSpPr>
          <p:cNvPr id="21" name="Object 2018"/>
          <p:cNvSpPr txBox="1"/>
          <p:nvPr/>
        </p:nvSpPr>
        <p:spPr>
          <a:xfrm>
            <a:off x="6932827" y="4791630"/>
            <a:ext cx="1335249" cy="561553"/>
          </a:xfrm>
          <a:prstGeom prst="rect">
            <a:avLst/>
          </a:prstGeom>
        </p:spPr>
        <p:txBody>
          <a:bodyPr vert="horz" rtlCol="0" anchor="t" anchorCtr="0">
            <a:noAutofit/>
          </a:bodyPr>
          <a:lstStyle/>
          <a:p>
            <a:pPr algn="l">
              <a:lnSpc>
                <a:spcPct val="83000"/>
              </a:lnSpc>
            </a:pPr>
            <a:r>
              <a:rPr lang="zh-CN" sz="5400" dirty="0">
                <a:solidFill>
                  <a:srgbClr val="FFFFFF">
                    <a:alpha val="14901"/>
                  </a:srgbClr>
                </a:solidFill>
                <a:latin typeface="微软雅黑" panose="020B0503020204020204" pitchFamily="34" charset="-122"/>
                <a:ea typeface="微软雅黑" panose="020B0503020204020204" pitchFamily="34" charset="-122"/>
              </a:rPr>
              <a:t>04</a:t>
            </a:r>
            <a:endParaRPr lang="zh-CN" altLang="en-US" sz="1000" dirty="0">
              <a:latin typeface="微软雅黑" panose="020B0503020204020204" pitchFamily="34" charset="-122"/>
              <a:ea typeface="微软雅黑" panose="020B0503020204020204" pitchFamily="34" charset="-122"/>
            </a:endParaRPr>
          </a:p>
        </p:txBody>
      </p:sp>
      <p:sp>
        <p:nvSpPr>
          <p:cNvPr id="30" name="Object 2027"/>
          <p:cNvSpPr txBox="1"/>
          <p:nvPr/>
        </p:nvSpPr>
        <p:spPr>
          <a:xfrm>
            <a:off x="10464049" y="4750355"/>
            <a:ext cx="1335249" cy="561553"/>
          </a:xfrm>
          <a:prstGeom prst="rect">
            <a:avLst/>
          </a:prstGeom>
        </p:spPr>
        <p:txBody>
          <a:bodyPr vert="horz" rtlCol="0" anchor="t" anchorCtr="0">
            <a:noAutofit/>
          </a:bodyPr>
          <a:lstStyle/>
          <a:p>
            <a:pPr algn="l">
              <a:lnSpc>
                <a:spcPct val="83000"/>
              </a:lnSpc>
            </a:pPr>
            <a:r>
              <a:rPr lang="zh-CN" sz="5400" dirty="0">
                <a:solidFill>
                  <a:srgbClr val="FFFFFF">
                    <a:alpha val="14901"/>
                  </a:srgbClr>
                </a:solidFill>
                <a:latin typeface="微软雅黑" panose="020B0503020204020204" pitchFamily="34" charset="-122"/>
                <a:ea typeface="微软雅黑" panose="020B0503020204020204" pitchFamily="34" charset="-122"/>
              </a:rPr>
              <a:t>06</a:t>
            </a:r>
            <a:endParaRPr lang="zh-CN" altLang="en-US" sz="1000" dirty="0">
              <a:latin typeface="微软雅黑" panose="020B0503020204020204" pitchFamily="34" charset="-122"/>
              <a:ea typeface="微软雅黑" panose="020B0503020204020204" pitchFamily="34" charset="-122"/>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淘宝网chenying0907出品 6"/>
          <p:cNvSpPr/>
          <p:nvPr/>
        </p:nvSpPr>
        <p:spPr>
          <a:xfrm>
            <a:off x="-6350" y="-8255"/>
            <a:ext cx="12198350" cy="6865938"/>
          </a:xfrm>
          <a:prstGeom prst="rect">
            <a:avLst/>
          </a:prstGeom>
          <a:solidFill>
            <a:srgbClr val="BAE4FF">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 name="文本框 7"/>
          <p:cNvSpPr txBox="1"/>
          <p:nvPr/>
        </p:nvSpPr>
        <p:spPr>
          <a:xfrm>
            <a:off x="240665" y="344170"/>
            <a:ext cx="11951970" cy="583565"/>
          </a:xfrm>
          <a:prstGeom prst="rect">
            <a:avLst/>
          </a:prstGeom>
          <a:noFill/>
        </p:spPr>
        <p:txBody>
          <a:bodyPr wrap="square" rtlCol="0">
            <a:spAutoFit/>
          </a:bodyPr>
          <a:p>
            <a:r>
              <a:rPr lang="en-US" altLang="zh-CN" sz="3200" b="1" spc="300" dirty="0">
                <a:solidFill>
                  <a:srgbClr val="01527F"/>
                </a:solidFill>
                <a:latin typeface="微软雅黑" panose="020B0503020204020204" pitchFamily="34" charset="-122"/>
                <a:ea typeface="微软雅黑" panose="020B0503020204020204" pitchFamily="34" charset="-122"/>
              </a:rPr>
              <a:t>NHL</a:t>
            </a:r>
            <a:r>
              <a:rPr lang="zh-CN" altLang="en-US" sz="3200" b="1" spc="300" dirty="0">
                <a:solidFill>
                  <a:srgbClr val="01527F"/>
                </a:solidFill>
                <a:latin typeface="微软雅黑" panose="020B0503020204020204" pitchFamily="34" charset="-122"/>
                <a:ea typeface="微软雅黑" panose="020B0503020204020204" pitchFamily="34" charset="-122"/>
              </a:rPr>
              <a:t>赞助商（NHL Corporate Marketing Partners）</a:t>
            </a:r>
            <a:endParaRPr lang="zh-CN" altLang="en-US" sz="3200" b="1" spc="300" dirty="0">
              <a:solidFill>
                <a:srgbClr val="01527F"/>
              </a:solidFill>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1"/>
          <a:stretch>
            <a:fillRect/>
          </a:stretch>
        </p:blipFill>
        <p:spPr>
          <a:xfrm>
            <a:off x="98425" y="1158240"/>
            <a:ext cx="5518785" cy="1817370"/>
          </a:xfrm>
          <a:prstGeom prst="rect">
            <a:avLst/>
          </a:prstGeom>
        </p:spPr>
      </p:pic>
      <p:pic>
        <p:nvPicPr>
          <p:cNvPr id="7" name="图片 6"/>
          <p:cNvPicPr>
            <a:picLocks noChangeAspect="1"/>
          </p:cNvPicPr>
          <p:nvPr/>
        </p:nvPicPr>
        <p:blipFill>
          <a:blip r:embed="rId2"/>
          <a:stretch>
            <a:fillRect/>
          </a:stretch>
        </p:blipFill>
        <p:spPr>
          <a:xfrm>
            <a:off x="6313170" y="1182370"/>
            <a:ext cx="5632450" cy="2241550"/>
          </a:xfrm>
          <a:prstGeom prst="rect">
            <a:avLst/>
          </a:prstGeom>
        </p:spPr>
      </p:pic>
      <p:pic>
        <p:nvPicPr>
          <p:cNvPr id="10" name="图片 9"/>
          <p:cNvPicPr>
            <a:picLocks noChangeAspect="1"/>
          </p:cNvPicPr>
          <p:nvPr/>
        </p:nvPicPr>
        <p:blipFill>
          <a:blip r:embed="rId3"/>
          <a:stretch>
            <a:fillRect/>
          </a:stretch>
        </p:blipFill>
        <p:spPr>
          <a:xfrm>
            <a:off x="98425" y="3692525"/>
            <a:ext cx="5563235" cy="2401570"/>
          </a:xfrm>
          <a:prstGeom prst="rect">
            <a:avLst/>
          </a:prstGeom>
        </p:spPr>
      </p:pic>
      <p:pic>
        <p:nvPicPr>
          <p:cNvPr id="11" name="图片 10"/>
          <p:cNvPicPr>
            <a:picLocks noChangeAspect="1"/>
          </p:cNvPicPr>
          <p:nvPr/>
        </p:nvPicPr>
        <p:blipFill>
          <a:blip r:embed="rId4"/>
          <a:stretch>
            <a:fillRect/>
          </a:stretch>
        </p:blipFill>
        <p:spPr>
          <a:xfrm>
            <a:off x="6355080" y="3692525"/>
            <a:ext cx="5590540" cy="237236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图片 35"/>
          <p:cNvPicPr>
            <a:picLocks noChangeAspect="1"/>
          </p:cNvPicPr>
          <p:nvPr/>
        </p:nvPicPr>
        <p:blipFill>
          <a:blip r:embed="rId1">
            <a:alphaModFix amt="39000"/>
            <a:extLst>
              <a:ext uri="{28A0092B-C50C-407E-A947-70E740481C1C}">
                <a14:useLocalDpi xmlns:a14="http://schemas.microsoft.com/office/drawing/2010/main" val="0"/>
              </a:ext>
            </a:extLst>
          </a:blip>
          <a:stretch>
            <a:fillRect/>
          </a:stretch>
        </p:blipFill>
        <p:spPr>
          <a:xfrm>
            <a:off x="0" y="3514"/>
            <a:ext cx="12235194" cy="8156796"/>
          </a:xfrm>
          <a:prstGeom prst="rect">
            <a:avLst/>
          </a:prstGeom>
        </p:spPr>
      </p:pic>
      <p:sp>
        <p:nvSpPr>
          <p:cNvPr id="37" name="淘宝网chenying0907出品 6"/>
          <p:cNvSpPr/>
          <p:nvPr/>
        </p:nvSpPr>
        <p:spPr>
          <a:xfrm>
            <a:off x="-6350" y="-8414"/>
            <a:ext cx="12198350" cy="6865938"/>
          </a:xfrm>
          <a:prstGeom prst="rect">
            <a:avLst/>
          </a:prstGeom>
          <a:solidFill>
            <a:srgbClr val="E3EDF7">
              <a:alpha val="6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nvGrpSpPr>
          <p:cNvPr id="98" name="组合 97"/>
          <p:cNvGrpSpPr/>
          <p:nvPr/>
        </p:nvGrpSpPr>
        <p:grpSpPr>
          <a:xfrm>
            <a:off x="7661366" y="1038497"/>
            <a:ext cx="3115491" cy="339283"/>
            <a:chOff x="7661366" y="1038497"/>
            <a:chExt cx="3115491" cy="339283"/>
          </a:xfrm>
        </p:grpSpPr>
        <p:cxnSp>
          <p:nvCxnSpPr>
            <p:cNvPr id="89" name="直接连接符 88"/>
            <p:cNvCxnSpPr/>
            <p:nvPr/>
          </p:nvCxnSpPr>
          <p:spPr>
            <a:xfrm flipV="1">
              <a:off x="7661366" y="1038497"/>
              <a:ext cx="398417" cy="339283"/>
            </a:xfrm>
            <a:prstGeom prst="line">
              <a:avLst/>
            </a:prstGeom>
            <a:ln>
              <a:solidFill>
                <a:srgbClr val="81ACCE"/>
              </a:solidFill>
              <a:prstDash val="sysDot"/>
            </a:ln>
          </p:spPr>
          <p:style>
            <a:lnRef idx="1">
              <a:schemeClr val="accent1"/>
            </a:lnRef>
            <a:fillRef idx="0">
              <a:schemeClr val="accent1"/>
            </a:fillRef>
            <a:effectRef idx="0">
              <a:schemeClr val="accent1"/>
            </a:effectRef>
            <a:fontRef idx="minor">
              <a:schemeClr val="tx1"/>
            </a:fontRef>
          </p:style>
        </p:cxnSp>
        <p:cxnSp>
          <p:nvCxnSpPr>
            <p:cNvPr id="91" name="直接箭头连接符 90"/>
            <p:cNvCxnSpPr/>
            <p:nvPr/>
          </p:nvCxnSpPr>
          <p:spPr>
            <a:xfrm>
              <a:off x="8059783" y="1038497"/>
              <a:ext cx="2717074" cy="0"/>
            </a:xfrm>
            <a:prstGeom prst="straightConnector1">
              <a:avLst/>
            </a:prstGeom>
            <a:ln>
              <a:solidFill>
                <a:srgbClr val="81ACCE"/>
              </a:solidFill>
              <a:prstDash val="sysDot"/>
              <a:tailEnd type="triangle"/>
            </a:ln>
          </p:spPr>
          <p:style>
            <a:lnRef idx="1">
              <a:schemeClr val="accent1"/>
            </a:lnRef>
            <a:fillRef idx="0">
              <a:schemeClr val="accent1"/>
            </a:fillRef>
            <a:effectRef idx="0">
              <a:schemeClr val="accent1"/>
            </a:effectRef>
            <a:fontRef idx="minor">
              <a:schemeClr val="tx1"/>
            </a:fontRef>
          </p:style>
        </p:cxnSp>
      </p:grpSp>
      <p:grpSp>
        <p:nvGrpSpPr>
          <p:cNvPr id="99" name="组合 98"/>
          <p:cNvGrpSpPr/>
          <p:nvPr/>
        </p:nvGrpSpPr>
        <p:grpSpPr>
          <a:xfrm flipV="1">
            <a:off x="7530737" y="5001639"/>
            <a:ext cx="3115491" cy="339283"/>
            <a:chOff x="7661366" y="1038497"/>
            <a:chExt cx="3115491" cy="339283"/>
          </a:xfrm>
        </p:grpSpPr>
        <p:cxnSp>
          <p:nvCxnSpPr>
            <p:cNvPr id="100" name="直接连接符 99"/>
            <p:cNvCxnSpPr/>
            <p:nvPr/>
          </p:nvCxnSpPr>
          <p:spPr>
            <a:xfrm flipV="1">
              <a:off x="7661366" y="1038497"/>
              <a:ext cx="398417" cy="339283"/>
            </a:xfrm>
            <a:prstGeom prst="line">
              <a:avLst/>
            </a:prstGeom>
            <a:ln>
              <a:solidFill>
                <a:srgbClr val="333F50"/>
              </a:solidFill>
              <a:prstDash val="sysDot"/>
            </a:ln>
          </p:spPr>
          <p:style>
            <a:lnRef idx="1">
              <a:schemeClr val="accent1"/>
            </a:lnRef>
            <a:fillRef idx="0">
              <a:schemeClr val="accent1"/>
            </a:fillRef>
            <a:effectRef idx="0">
              <a:schemeClr val="accent1"/>
            </a:effectRef>
            <a:fontRef idx="minor">
              <a:schemeClr val="tx1"/>
            </a:fontRef>
          </p:style>
        </p:cxnSp>
        <p:cxnSp>
          <p:nvCxnSpPr>
            <p:cNvPr id="101" name="直接箭头连接符 100"/>
            <p:cNvCxnSpPr/>
            <p:nvPr/>
          </p:nvCxnSpPr>
          <p:spPr>
            <a:xfrm>
              <a:off x="8059783" y="1038497"/>
              <a:ext cx="2717074" cy="0"/>
            </a:xfrm>
            <a:prstGeom prst="straightConnector1">
              <a:avLst/>
            </a:prstGeom>
            <a:ln>
              <a:solidFill>
                <a:srgbClr val="333F50"/>
              </a:solidFill>
              <a:prstDash val="sysDot"/>
              <a:tailEnd type="triangle"/>
            </a:ln>
          </p:spPr>
          <p:style>
            <a:lnRef idx="1">
              <a:schemeClr val="accent1"/>
            </a:lnRef>
            <a:fillRef idx="0">
              <a:schemeClr val="accent1"/>
            </a:fillRef>
            <a:effectRef idx="0">
              <a:schemeClr val="accent1"/>
            </a:effectRef>
            <a:fontRef idx="minor">
              <a:schemeClr val="tx1"/>
            </a:fontRef>
          </p:style>
        </p:cxnSp>
      </p:grpSp>
      <p:grpSp>
        <p:nvGrpSpPr>
          <p:cNvPr id="102" name="组合 101"/>
          <p:cNvGrpSpPr/>
          <p:nvPr/>
        </p:nvGrpSpPr>
        <p:grpSpPr>
          <a:xfrm flipH="1">
            <a:off x="1322008" y="1084216"/>
            <a:ext cx="3115491" cy="339283"/>
            <a:chOff x="7661366" y="1038497"/>
            <a:chExt cx="3115491" cy="339283"/>
          </a:xfrm>
        </p:grpSpPr>
        <p:cxnSp>
          <p:nvCxnSpPr>
            <p:cNvPr id="103" name="直接连接符 102"/>
            <p:cNvCxnSpPr/>
            <p:nvPr/>
          </p:nvCxnSpPr>
          <p:spPr>
            <a:xfrm flipV="1">
              <a:off x="7661366" y="1038497"/>
              <a:ext cx="398417" cy="339283"/>
            </a:xfrm>
            <a:prstGeom prst="line">
              <a:avLst/>
            </a:prstGeom>
            <a:ln>
              <a:solidFill>
                <a:srgbClr val="333F50"/>
              </a:solidFill>
              <a:prstDash val="sysDot"/>
            </a:ln>
          </p:spPr>
          <p:style>
            <a:lnRef idx="1">
              <a:schemeClr val="accent1"/>
            </a:lnRef>
            <a:fillRef idx="0">
              <a:schemeClr val="accent1"/>
            </a:fillRef>
            <a:effectRef idx="0">
              <a:schemeClr val="accent1"/>
            </a:effectRef>
            <a:fontRef idx="minor">
              <a:schemeClr val="tx1"/>
            </a:fontRef>
          </p:style>
        </p:cxnSp>
        <p:cxnSp>
          <p:nvCxnSpPr>
            <p:cNvPr id="104" name="直接箭头连接符 103"/>
            <p:cNvCxnSpPr/>
            <p:nvPr/>
          </p:nvCxnSpPr>
          <p:spPr>
            <a:xfrm>
              <a:off x="8059783" y="1038497"/>
              <a:ext cx="2717074" cy="0"/>
            </a:xfrm>
            <a:prstGeom prst="straightConnector1">
              <a:avLst/>
            </a:prstGeom>
            <a:ln>
              <a:solidFill>
                <a:srgbClr val="333F50"/>
              </a:solidFill>
              <a:prstDash val="sysDot"/>
              <a:tailEnd type="triangle"/>
            </a:ln>
          </p:spPr>
          <p:style>
            <a:lnRef idx="1">
              <a:schemeClr val="accent1"/>
            </a:lnRef>
            <a:fillRef idx="0">
              <a:schemeClr val="accent1"/>
            </a:fillRef>
            <a:effectRef idx="0">
              <a:schemeClr val="accent1"/>
            </a:effectRef>
            <a:fontRef idx="minor">
              <a:schemeClr val="tx1"/>
            </a:fontRef>
          </p:style>
        </p:cxnSp>
      </p:grpSp>
      <p:sp>
        <p:nvSpPr>
          <p:cNvPr id="106" name="TextBox 19"/>
          <p:cNvSpPr txBox="1"/>
          <p:nvPr/>
        </p:nvSpPr>
        <p:spPr>
          <a:xfrm flipH="1">
            <a:off x="768839" y="1212679"/>
            <a:ext cx="3171128" cy="460375"/>
          </a:xfrm>
          <a:prstGeom prst="rect">
            <a:avLst/>
          </a:prstGeom>
          <a:noFill/>
        </p:spPr>
        <p:txBody>
          <a:bodyPr wrap="square" rtlCol="0">
            <a:spAutoFit/>
            <a:scene3d>
              <a:camera prst="orthographicFront"/>
              <a:lightRig rig="threePt" dir="t"/>
            </a:scene3d>
            <a:sp3d contourW="12700"/>
          </a:bodyPr>
          <a:lstStyle>
            <a:defPPr>
              <a:defRPr lang="zh-CN"/>
            </a:defPPr>
            <a:lvl1pPr>
              <a:defRPr sz="1200">
                <a:solidFill>
                  <a:schemeClr val="tx1">
                    <a:lumMod val="75000"/>
                    <a:lumOff val="25000"/>
                  </a:schemeClr>
                </a:solidFill>
                <a:latin typeface="EngraversGothic BT" panose="020B0507020203020204" pitchFamily="34" charset="0"/>
              </a:defRPr>
            </a:lvl1p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zh-CN" altLang="en-US" sz="2400" b="1"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rPr>
              <a:t>加拿大转播商</a:t>
            </a:r>
            <a:endParaRPr kumimoji="0" lang="zh-CN" altLang="en-US" sz="2400" b="1"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endParaRPr>
          </a:p>
        </p:txBody>
      </p:sp>
      <p:grpSp>
        <p:nvGrpSpPr>
          <p:cNvPr id="111" name="组合 110"/>
          <p:cNvGrpSpPr/>
          <p:nvPr/>
        </p:nvGrpSpPr>
        <p:grpSpPr>
          <a:xfrm flipH="1" flipV="1">
            <a:off x="1224807" y="4963566"/>
            <a:ext cx="3115491" cy="339283"/>
            <a:chOff x="7661366" y="1038497"/>
            <a:chExt cx="3115491" cy="339283"/>
          </a:xfrm>
        </p:grpSpPr>
        <p:cxnSp>
          <p:nvCxnSpPr>
            <p:cNvPr id="112" name="直接连接符 111"/>
            <p:cNvCxnSpPr/>
            <p:nvPr/>
          </p:nvCxnSpPr>
          <p:spPr>
            <a:xfrm flipV="1">
              <a:off x="7661366" y="1038497"/>
              <a:ext cx="398417" cy="339283"/>
            </a:xfrm>
            <a:prstGeom prst="line">
              <a:avLst/>
            </a:prstGeom>
            <a:ln>
              <a:solidFill>
                <a:srgbClr val="81ACCE"/>
              </a:solidFill>
              <a:prstDash val="sysDot"/>
            </a:ln>
          </p:spPr>
          <p:style>
            <a:lnRef idx="1">
              <a:schemeClr val="accent1"/>
            </a:lnRef>
            <a:fillRef idx="0">
              <a:schemeClr val="accent1"/>
            </a:fillRef>
            <a:effectRef idx="0">
              <a:schemeClr val="accent1"/>
            </a:effectRef>
            <a:fontRef idx="minor">
              <a:schemeClr val="tx1"/>
            </a:fontRef>
          </p:style>
        </p:cxnSp>
        <p:cxnSp>
          <p:nvCxnSpPr>
            <p:cNvPr id="113" name="直接箭头连接符 112"/>
            <p:cNvCxnSpPr/>
            <p:nvPr/>
          </p:nvCxnSpPr>
          <p:spPr>
            <a:xfrm>
              <a:off x="8059783" y="1038497"/>
              <a:ext cx="2717074" cy="0"/>
            </a:xfrm>
            <a:prstGeom prst="straightConnector1">
              <a:avLst/>
            </a:prstGeom>
            <a:ln>
              <a:solidFill>
                <a:srgbClr val="81ACCE"/>
              </a:solidFill>
              <a:prstDash val="sysDot"/>
              <a:tailEnd type="triangle"/>
            </a:ln>
          </p:spPr>
          <p:style>
            <a:lnRef idx="1">
              <a:schemeClr val="accent1"/>
            </a:lnRef>
            <a:fillRef idx="0">
              <a:schemeClr val="accent1"/>
            </a:fillRef>
            <a:effectRef idx="0">
              <a:schemeClr val="accent1"/>
            </a:effectRef>
            <a:fontRef idx="minor">
              <a:schemeClr val="tx1"/>
            </a:fontRef>
          </p:style>
        </p:cxnSp>
      </p:grpSp>
      <p:grpSp>
        <p:nvGrpSpPr>
          <p:cNvPr id="31" name="组合 30"/>
          <p:cNvGrpSpPr/>
          <p:nvPr/>
        </p:nvGrpSpPr>
        <p:grpSpPr>
          <a:xfrm>
            <a:off x="4515684" y="1756063"/>
            <a:ext cx="2953099" cy="2953097"/>
            <a:chOff x="1704701" y="849086"/>
            <a:chExt cx="5909420" cy="5909416"/>
          </a:xfrm>
        </p:grpSpPr>
        <p:sp>
          <p:nvSpPr>
            <p:cNvPr id="32" name="任意多边形: 形状 31"/>
            <p:cNvSpPr/>
            <p:nvPr/>
          </p:nvSpPr>
          <p:spPr>
            <a:xfrm rot="2700000">
              <a:off x="1704703" y="849086"/>
              <a:ext cx="3461657" cy="3461657"/>
            </a:xfrm>
            <a:custGeom>
              <a:avLst/>
              <a:gdLst>
                <a:gd name="connsiteX0" fmla="*/ 276517 w 3461657"/>
                <a:gd name="connsiteY0" fmla="*/ 0 h 3461657"/>
                <a:gd name="connsiteX1" fmla="*/ 3185140 w 3461657"/>
                <a:gd name="connsiteY1" fmla="*/ 0 h 3461657"/>
                <a:gd name="connsiteX2" fmla="*/ 3461657 w 3461657"/>
                <a:gd name="connsiteY2" fmla="*/ 276517 h 3461657"/>
                <a:gd name="connsiteX3" fmla="*/ 3461657 w 3461657"/>
                <a:gd name="connsiteY3" fmla="*/ 1730828 h 3461657"/>
                <a:gd name="connsiteX4" fmla="*/ 2007345 w 3461657"/>
                <a:gd name="connsiteY4" fmla="*/ 1730828 h 3461657"/>
                <a:gd name="connsiteX5" fmla="*/ 1730828 w 3461657"/>
                <a:gd name="connsiteY5" fmla="*/ 2007345 h 3461657"/>
                <a:gd name="connsiteX6" fmla="*/ 1730828 w 3461657"/>
                <a:gd name="connsiteY6" fmla="*/ 3461657 h 3461657"/>
                <a:gd name="connsiteX7" fmla="*/ 276517 w 3461657"/>
                <a:gd name="connsiteY7" fmla="*/ 3461657 h 3461657"/>
                <a:gd name="connsiteX8" fmla="*/ 0 w 3461657"/>
                <a:gd name="connsiteY8" fmla="*/ 3185140 h 3461657"/>
                <a:gd name="connsiteX9" fmla="*/ 0 w 3461657"/>
                <a:gd name="connsiteY9" fmla="*/ 276517 h 3461657"/>
                <a:gd name="connsiteX10" fmla="*/ 276517 w 3461657"/>
                <a:gd name="connsiteY10" fmla="*/ 0 h 3461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61657" h="3461657">
                  <a:moveTo>
                    <a:pt x="276517" y="0"/>
                  </a:moveTo>
                  <a:lnTo>
                    <a:pt x="3185140" y="0"/>
                  </a:lnTo>
                  <a:cubicBezTo>
                    <a:pt x="3337856" y="0"/>
                    <a:pt x="3461657" y="123801"/>
                    <a:pt x="3461657" y="276517"/>
                  </a:cubicBezTo>
                  <a:lnTo>
                    <a:pt x="3461657" y="1730828"/>
                  </a:lnTo>
                  <a:lnTo>
                    <a:pt x="2007345" y="1730828"/>
                  </a:lnTo>
                  <a:cubicBezTo>
                    <a:pt x="1854629" y="1730828"/>
                    <a:pt x="1730828" y="1854629"/>
                    <a:pt x="1730828" y="2007345"/>
                  </a:cubicBezTo>
                  <a:lnTo>
                    <a:pt x="1730828" y="3461657"/>
                  </a:lnTo>
                  <a:lnTo>
                    <a:pt x="276517" y="3461657"/>
                  </a:lnTo>
                  <a:cubicBezTo>
                    <a:pt x="123801" y="3461657"/>
                    <a:pt x="0" y="3337856"/>
                    <a:pt x="0" y="3185140"/>
                  </a:cubicBezTo>
                  <a:lnTo>
                    <a:pt x="0" y="276517"/>
                  </a:lnTo>
                  <a:cubicBezTo>
                    <a:pt x="0" y="123801"/>
                    <a:pt x="123801" y="0"/>
                    <a:pt x="276517" y="0"/>
                  </a:cubicBezTo>
                  <a:close/>
                </a:path>
              </a:pathLst>
            </a:custGeom>
            <a:solidFill>
              <a:srgbClr val="00456F"/>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任意多边形: 形状 32"/>
            <p:cNvSpPr/>
            <p:nvPr/>
          </p:nvSpPr>
          <p:spPr>
            <a:xfrm rot="8100000">
              <a:off x="4152463" y="849088"/>
              <a:ext cx="3461657" cy="3461657"/>
            </a:xfrm>
            <a:custGeom>
              <a:avLst/>
              <a:gdLst>
                <a:gd name="connsiteX0" fmla="*/ 276517 w 3461657"/>
                <a:gd name="connsiteY0" fmla="*/ 0 h 3461657"/>
                <a:gd name="connsiteX1" fmla="*/ 3185140 w 3461657"/>
                <a:gd name="connsiteY1" fmla="*/ 0 h 3461657"/>
                <a:gd name="connsiteX2" fmla="*/ 3461657 w 3461657"/>
                <a:gd name="connsiteY2" fmla="*/ 276517 h 3461657"/>
                <a:gd name="connsiteX3" fmla="*/ 3461657 w 3461657"/>
                <a:gd name="connsiteY3" fmla="*/ 1730828 h 3461657"/>
                <a:gd name="connsiteX4" fmla="*/ 2007345 w 3461657"/>
                <a:gd name="connsiteY4" fmla="*/ 1730828 h 3461657"/>
                <a:gd name="connsiteX5" fmla="*/ 1730828 w 3461657"/>
                <a:gd name="connsiteY5" fmla="*/ 2007345 h 3461657"/>
                <a:gd name="connsiteX6" fmla="*/ 1730828 w 3461657"/>
                <a:gd name="connsiteY6" fmla="*/ 3461657 h 3461657"/>
                <a:gd name="connsiteX7" fmla="*/ 276517 w 3461657"/>
                <a:gd name="connsiteY7" fmla="*/ 3461657 h 3461657"/>
                <a:gd name="connsiteX8" fmla="*/ 0 w 3461657"/>
                <a:gd name="connsiteY8" fmla="*/ 3185140 h 3461657"/>
                <a:gd name="connsiteX9" fmla="*/ 0 w 3461657"/>
                <a:gd name="connsiteY9" fmla="*/ 276517 h 3461657"/>
                <a:gd name="connsiteX10" fmla="*/ 276517 w 3461657"/>
                <a:gd name="connsiteY10" fmla="*/ 0 h 3461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61657" h="3461657">
                  <a:moveTo>
                    <a:pt x="276517" y="0"/>
                  </a:moveTo>
                  <a:lnTo>
                    <a:pt x="3185140" y="0"/>
                  </a:lnTo>
                  <a:cubicBezTo>
                    <a:pt x="3337856" y="0"/>
                    <a:pt x="3461657" y="123801"/>
                    <a:pt x="3461657" y="276517"/>
                  </a:cubicBezTo>
                  <a:lnTo>
                    <a:pt x="3461657" y="1730828"/>
                  </a:lnTo>
                  <a:lnTo>
                    <a:pt x="2007345" y="1730828"/>
                  </a:lnTo>
                  <a:cubicBezTo>
                    <a:pt x="1854629" y="1730828"/>
                    <a:pt x="1730828" y="1854629"/>
                    <a:pt x="1730828" y="2007345"/>
                  </a:cubicBezTo>
                  <a:lnTo>
                    <a:pt x="1730828" y="3461657"/>
                  </a:lnTo>
                  <a:lnTo>
                    <a:pt x="276517" y="3461657"/>
                  </a:lnTo>
                  <a:cubicBezTo>
                    <a:pt x="123801" y="3461657"/>
                    <a:pt x="0" y="3337856"/>
                    <a:pt x="0" y="3185140"/>
                  </a:cubicBezTo>
                  <a:lnTo>
                    <a:pt x="0" y="276517"/>
                  </a:lnTo>
                  <a:cubicBezTo>
                    <a:pt x="0" y="123801"/>
                    <a:pt x="123801" y="0"/>
                    <a:pt x="276517" y="0"/>
                  </a:cubicBezTo>
                  <a:close/>
                </a:path>
              </a:pathLst>
            </a:custGeom>
            <a:solidFill>
              <a:srgbClr val="0285C8"/>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任意多边形: 形状 33"/>
            <p:cNvSpPr/>
            <p:nvPr/>
          </p:nvSpPr>
          <p:spPr>
            <a:xfrm rot="18900000" flipV="1">
              <a:off x="4152464" y="3296845"/>
              <a:ext cx="3461657" cy="3461657"/>
            </a:xfrm>
            <a:custGeom>
              <a:avLst/>
              <a:gdLst>
                <a:gd name="connsiteX0" fmla="*/ 276517 w 3461657"/>
                <a:gd name="connsiteY0" fmla="*/ 0 h 3461657"/>
                <a:gd name="connsiteX1" fmla="*/ 3185140 w 3461657"/>
                <a:gd name="connsiteY1" fmla="*/ 0 h 3461657"/>
                <a:gd name="connsiteX2" fmla="*/ 3461657 w 3461657"/>
                <a:gd name="connsiteY2" fmla="*/ 276517 h 3461657"/>
                <a:gd name="connsiteX3" fmla="*/ 3461657 w 3461657"/>
                <a:gd name="connsiteY3" fmla="*/ 1730828 h 3461657"/>
                <a:gd name="connsiteX4" fmla="*/ 2007345 w 3461657"/>
                <a:gd name="connsiteY4" fmla="*/ 1730828 h 3461657"/>
                <a:gd name="connsiteX5" fmla="*/ 1730828 w 3461657"/>
                <a:gd name="connsiteY5" fmla="*/ 2007345 h 3461657"/>
                <a:gd name="connsiteX6" fmla="*/ 1730828 w 3461657"/>
                <a:gd name="connsiteY6" fmla="*/ 3461657 h 3461657"/>
                <a:gd name="connsiteX7" fmla="*/ 276517 w 3461657"/>
                <a:gd name="connsiteY7" fmla="*/ 3461657 h 3461657"/>
                <a:gd name="connsiteX8" fmla="*/ 0 w 3461657"/>
                <a:gd name="connsiteY8" fmla="*/ 3185140 h 3461657"/>
                <a:gd name="connsiteX9" fmla="*/ 0 w 3461657"/>
                <a:gd name="connsiteY9" fmla="*/ 276517 h 3461657"/>
                <a:gd name="connsiteX10" fmla="*/ 276517 w 3461657"/>
                <a:gd name="connsiteY10" fmla="*/ 0 h 3461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61657" h="3461657">
                  <a:moveTo>
                    <a:pt x="276517" y="0"/>
                  </a:moveTo>
                  <a:lnTo>
                    <a:pt x="3185140" y="0"/>
                  </a:lnTo>
                  <a:cubicBezTo>
                    <a:pt x="3337856" y="0"/>
                    <a:pt x="3461657" y="123801"/>
                    <a:pt x="3461657" y="276517"/>
                  </a:cubicBezTo>
                  <a:lnTo>
                    <a:pt x="3461657" y="1730828"/>
                  </a:lnTo>
                  <a:lnTo>
                    <a:pt x="2007345" y="1730828"/>
                  </a:lnTo>
                  <a:cubicBezTo>
                    <a:pt x="1854629" y="1730828"/>
                    <a:pt x="1730828" y="1854629"/>
                    <a:pt x="1730828" y="2007345"/>
                  </a:cubicBezTo>
                  <a:lnTo>
                    <a:pt x="1730828" y="3461657"/>
                  </a:lnTo>
                  <a:lnTo>
                    <a:pt x="276517" y="3461657"/>
                  </a:lnTo>
                  <a:cubicBezTo>
                    <a:pt x="123801" y="3461657"/>
                    <a:pt x="0" y="3337856"/>
                    <a:pt x="0" y="3185140"/>
                  </a:cubicBezTo>
                  <a:lnTo>
                    <a:pt x="0" y="276517"/>
                  </a:lnTo>
                  <a:cubicBezTo>
                    <a:pt x="0" y="123801"/>
                    <a:pt x="123801" y="0"/>
                    <a:pt x="276517" y="0"/>
                  </a:cubicBezTo>
                  <a:close/>
                </a:path>
              </a:pathLst>
            </a:custGeom>
            <a:solidFill>
              <a:srgbClr val="00456F"/>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任意多边形: 形状 34"/>
            <p:cNvSpPr/>
            <p:nvPr/>
          </p:nvSpPr>
          <p:spPr>
            <a:xfrm rot="13500000" flipH="1">
              <a:off x="1704701" y="3296844"/>
              <a:ext cx="3461657" cy="3461657"/>
            </a:xfrm>
            <a:custGeom>
              <a:avLst/>
              <a:gdLst>
                <a:gd name="connsiteX0" fmla="*/ 276517 w 3461657"/>
                <a:gd name="connsiteY0" fmla="*/ 0 h 3461657"/>
                <a:gd name="connsiteX1" fmla="*/ 3185140 w 3461657"/>
                <a:gd name="connsiteY1" fmla="*/ 0 h 3461657"/>
                <a:gd name="connsiteX2" fmla="*/ 3461657 w 3461657"/>
                <a:gd name="connsiteY2" fmla="*/ 276517 h 3461657"/>
                <a:gd name="connsiteX3" fmla="*/ 3461657 w 3461657"/>
                <a:gd name="connsiteY3" fmla="*/ 1730828 h 3461657"/>
                <a:gd name="connsiteX4" fmla="*/ 2007345 w 3461657"/>
                <a:gd name="connsiteY4" fmla="*/ 1730828 h 3461657"/>
                <a:gd name="connsiteX5" fmla="*/ 1730828 w 3461657"/>
                <a:gd name="connsiteY5" fmla="*/ 2007345 h 3461657"/>
                <a:gd name="connsiteX6" fmla="*/ 1730828 w 3461657"/>
                <a:gd name="connsiteY6" fmla="*/ 3461657 h 3461657"/>
                <a:gd name="connsiteX7" fmla="*/ 276517 w 3461657"/>
                <a:gd name="connsiteY7" fmla="*/ 3461657 h 3461657"/>
                <a:gd name="connsiteX8" fmla="*/ 0 w 3461657"/>
                <a:gd name="connsiteY8" fmla="*/ 3185140 h 3461657"/>
                <a:gd name="connsiteX9" fmla="*/ 0 w 3461657"/>
                <a:gd name="connsiteY9" fmla="*/ 276517 h 3461657"/>
                <a:gd name="connsiteX10" fmla="*/ 276517 w 3461657"/>
                <a:gd name="connsiteY10" fmla="*/ 0 h 3461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61657" h="3461657">
                  <a:moveTo>
                    <a:pt x="276517" y="0"/>
                  </a:moveTo>
                  <a:lnTo>
                    <a:pt x="3185140" y="0"/>
                  </a:lnTo>
                  <a:cubicBezTo>
                    <a:pt x="3337856" y="0"/>
                    <a:pt x="3461657" y="123801"/>
                    <a:pt x="3461657" y="276517"/>
                  </a:cubicBezTo>
                  <a:lnTo>
                    <a:pt x="3461657" y="1730828"/>
                  </a:lnTo>
                  <a:lnTo>
                    <a:pt x="2007345" y="1730828"/>
                  </a:lnTo>
                  <a:cubicBezTo>
                    <a:pt x="1854629" y="1730828"/>
                    <a:pt x="1730828" y="1854629"/>
                    <a:pt x="1730828" y="2007345"/>
                  </a:cubicBezTo>
                  <a:lnTo>
                    <a:pt x="1730828" y="3461657"/>
                  </a:lnTo>
                  <a:lnTo>
                    <a:pt x="276517" y="3461657"/>
                  </a:lnTo>
                  <a:cubicBezTo>
                    <a:pt x="123801" y="3461657"/>
                    <a:pt x="0" y="3337856"/>
                    <a:pt x="0" y="3185140"/>
                  </a:cubicBezTo>
                  <a:lnTo>
                    <a:pt x="0" y="276517"/>
                  </a:lnTo>
                  <a:cubicBezTo>
                    <a:pt x="0" y="123801"/>
                    <a:pt x="123801" y="0"/>
                    <a:pt x="276517" y="0"/>
                  </a:cubicBezTo>
                  <a:close/>
                </a:path>
              </a:pathLst>
            </a:custGeom>
            <a:solidFill>
              <a:srgbClr val="0285C8"/>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9" name="文本框 38"/>
          <p:cNvSpPr txBox="1"/>
          <p:nvPr/>
        </p:nvSpPr>
        <p:spPr>
          <a:xfrm>
            <a:off x="706120" y="1673225"/>
            <a:ext cx="3233420" cy="368300"/>
          </a:xfrm>
          <a:prstGeom prst="rect">
            <a:avLst/>
          </a:prstGeom>
          <a:noFill/>
        </p:spPr>
        <p:txBody>
          <a:bodyPr wrap="square" rtlCol="0">
            <a:spAutoFit/>
            <a:scene3d>
              <a:camera prst="orthographicFront"/>
              <a:lightRig rig="threePt" dir="t"/>
            </a:scene3d>
            <a:sp3d contourW="12700"/>
          </a:bodyPr>
          <a:lstStyle/>
          <a:p>
            <a:pPr algn="r">
              <a:defRPr/>
            </a:pPr>
            <a:r>
              <a:rPr lang="en-US" altLang="zh-CN" dirty="0">
                <a:solidFill>
                  <a:schemeClr val="tx1">
                    <a:lumMod val="50000"/>
                    <a:lumOff val="50000"/>
                  </a:schemeClr>
                </a:solidFill>
                <a:latin typeface="微软雅黑" panose="020B0503020204020204" pitchFamily="34" charset="-122"/>
                <a:ea typeface="微软雅黑" panose="020B0503020204020204" pitchFamily="34" charset="-122"/>
                <a:cs typeface="Arial" panose="020B0604020202020204" pitchFamily="34" charset="0"/>
              </a:rPr>
              <a:t>Sportsnet和TVA Sports</a:t>
            </a:r>
            <a:endParaRPr lang="en-US" altLang="zh-CN" dirty="0">
              <a:solidFill>
                <a:schemeClr val="tx1">
                  <a:lumMod val="50000"/>
                  <a:lumOff val="50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0" name="TextBox 19"/>
          <p:cNvSpPr txBox="1"/>
          <p:nvPr/>
        </p:nvSpPr>
        <p:spPr>
          <a:xfrm flipH="1">
            <a:off x="413385" y="2990215"/>
            <a:ext cx="3625850" cy="460375"/>
          </a:xfrm>
          <a:prstGeom prst="rect">
            <a:avLst/>
          </a:prstGeom>
          <a:noFill/>
        </p:spPr>
        <p:txBody>
          <a:bodyPr wrap="square" rtlCol="0">
            <a:spAutoFit/>
            <a:scene3d>
              <a:camera prst="orthographicFront"/>
              <a:lightRig rig="threePt" dir="t"/>
            </a:scene3d>
            <a:sp3d contourW="12700"/>
          </a:bodyPr>
          <a:lstStyle>
            <a:defPPr>
              <a:defRPr lang="zh-CN"/>
            </a:defPPr>
            <a:lvl1pPr>
              <a:defRPr sz="1200">
                <a:solidFill>
                  <a:schemeClr val="tx1">
                    <a:lumMod val="75000"/>
                    <a:lumOff val="25000"/>
                  </a:schemeClr>
                </a:solidFill>
                <a:latin typeface="EngraversGothic BT" panose="020B0507020203020204" pitchFamily="34" charset="0"/>
              </a:defRPr>
            </a:lvl1p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zh-CN" altLang="en-US" sz="2400" b="1"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rPr>
              <a:t>美国转播商特纳体育</a:t>
            </a:r>
            <a:endParaRPr kumimoji="0" lang="zh-CN" altLang="en-US" sz="2400" b="1"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endParaRPr>
          </a:p>
        </p:txBody>
      </p:sp>
      <p:sp>
        <p:nvSpPr>
          <p:cNvPr id="41" name="文本框 40"/>
          <p:cNvSpPr txBox="1"/>
          <p:nvPr/>
        </p:nvSpPr>
        <p:spPr>
          <a:xfrm>
            <a:off x="963295" y="3490595"/>
            <a:ext cx="3128645" cy="3046095"/>
          </a:xfrm>
          <a:prstGeom prst="rect">
            <a:avLst/>
          </a:prstGeom>
          <a:noFill/>
        </p:spPr>
        <p:txBody>
          <a:bodyPr wrap="square" rtlCol="0">
            <a:spAutoFit/>
            <a:scene3d>
              <a:camera prst="orthographicFront"/>
              <a:lightRig rig="threePt" dir="t"/>
            </a:scene3d>
            <a:sp3d contourW="12700"/>
          </a:bodyPr>
          <a:lstStyle/>
          <a:p>
            <a:pPr algn="just" fontAlgn="auto">
              <a:lnSpc>
                <a:spcPct val="150000"/>
              </a:lnSpc>
              <a:defRPr/>
            </a:pPr>
            <a:r>
              <a:rPr lang="en-US" altLang="zh-CN" sz="1600" dirty="0">
                <a:solidFill>
                  <a:schemeClr val="tx1">
                    <a:lumMod val="50000"/>
                    <a:lumOff val="50000"/>
                  </a:schemeClr>
                </a:solidFill>
                <a:latin typeface="微软雅黑" panose="020B0503020204020204" pitchFamily="34" charset="-122"/>
                <a:ea typeface="微软雅黑" panose="020B0503020204020204" pitchFamily="34" charset="-122"/>
                <a:cs typeface="Arial" panose="020B0604020202020204" pitchFamily="34" charset="0"/>
                <a:sym typeface="+mn-ea"/>
              </a:rPr>
              <a:t>Turner Sports</a:t>
            </a:r>
            <a:r>
              <a:rPr lang="zh-CN" altLang="en-US" sz="1600" dirty="0">
                <a:solidFill>
                  <a:schemeClr val="tx1">
                    <a:lumMod val="50000"/>
                    <a:lumOff val="50000"/>
                  </a:schemeClr>
                </a:solidFill>
                <a:latin typeface="微软雅黑" panose="020B0503020204020204" pitchFamily="34" charset="-122"/>
                <a:ea typeface="微软雅黑" panose="020B0503020204020204" pitchFamily="34" charset="-122"/>
                <a:cs typeface="Arial" panose="020B0604020202020204" pitchFamily="34" charset="0"/>
                <a:sym typeface="+mn-ea"/>
              </a:rPr>
              <a:t>，</a:t>
            </a:r>
            <a:r>
              <a:rPr lang="en-US" altLang="zh-CN" sz="1600" dirty="0">
                <a:solidFill>
                  <a:schemeClr val="tx1">
                    <a:lumMod val="50000"/>
                    <a:lumOff val="50000"/>
                  </a:schemeClr>
                </a:solidFill>
                <a:latin typeface="微软雅黑" panose="020B0503020204020204" pitchFamily="34" charset="-122"/>
                <a:ea typeface="微软雅黑" panose="020B0503020204020204" pitchFamily="34" charset="-122"/>
                <a:cs typeface="Arial" panose="020B0604020202020204" pitchFamily="34" charset="0"/>
                <a:sym typeface="+mn-ea"/>
              </a:rPr>
              <a:t>2021</a:t>
            </a:r>
            <a:r>
              <a:rPr lang="zh-CN" altLang="en-US" sz="1600" dirty="0">
                <a:solidFill>
                  <a:schemeClr val="tx1">
                    <a:lumMod val="50000"/>
                    <a:lumOff val="50000"/>
                  </a:schemeClr>
                </a:solidFill>
                <a:latin typeface="微软雅黑" panose="020B0503020204020204" pitchFamily="34" charset="-122"/>
                <a:ea typeface="微软雅黑" panose="020B0503020204020204" pitchFamily="34" charset="-122"/>
                <a:cs typeface="Arial" panose="020B0604020202020204" pitchFamily="34" charset="0"/>
                <a:sym typeface="+mn-ea"/>
              </a:rPr>
              <a:t>年</a:t>
            </a:r>
            <a:r>
              <a:rPr lang="en-US" altLang="zh-CN" sz="1600" dirty="0">
                <a:solidFill>
                  <a:schemeClr val="tx1">
                    <a:lumMod val="50000"/>
                    <a:lumOff val="50000"/>
                  </a:schemeClr>
                </a:solidFill>
                <a:latin typeface="微软雅黑" panose="020B0503020204020204" pitchFamily="34" charset="-122"/>
                <a:ea typeface="微软雅黑" panose="020B0503020204020204" pitchFamily="34" charset="-122"/>
                <a:cs typeface="Arial" panose="020B0604020202020204" pitchFamily="34" charset="0"/>
                <a:sym typeface="+mn-ea"/>
              </a:rPr>
              <a:t>4</a:t>
            </a:r>
            <a:r>
              <a:rPr lang="zh-CN" altLang="en-US" sz="1600" dirty="0">
                <a:solidFill>
                  <a:schemeClr val="tx1">
                    <a:lumMod val="50000"/>
                    <a:lumOff val="50000"/>
                  </a:schemeClr>
                </a:solidFill>
                <a:latin typeface="微软雅黑" panose="020B0503020204020204" pitchFamily="34" charset="-122"/>
                <a:ea typeface="微软雅黑" panose="020B0503020204020204" pitchFamily="34" charset="-122"/>
                <a:cs typeface="Arial" panose="020B0604020202020204" pitchFamily="34" charset="0"/>
                <a:sym typeface="+mn-ea"/>
              </a:rPr>
              <a:t>月，获得了</a:t>
            </a:r>
            <a:r>
              <a:rPr lang="zh-CN" altLang="en-US" sz="1600" dirty="0">
                <a:solidFill>
                  <a:srgbClr val="C00000"/>
                </a:solidFill>
                <a:latin typeface="微软雅黑" panose="020B0503020204020204" pitchFamily="34" charset="-122"/>
                <a:ea typeface="微软雅黑" panose="020B0503020204020204" pitchFamily="34" charset="-122"/>
                <a:cs typeface="Arial" panose="020B0604020202020204" pitchFamily="34" charset="0"/>
                <a:sym typeface="+mn-ea"/>
              </a:rPr>
              <a:t>第二份</a:t>
            </a:r>
            <a:r>
              <a:rPr lang="zh-CN" altLang="en-US" sz="1600" dirty="0">
                <a:solidFill>
                  <a:schemeClr val="tx1">
                    <a:lumMod val="50000"/>
                    <a:lumOff val="50000"/>
                  </a:schemeClr>
                </a:solidFill>
                <a:latin typeface="微软雅黑" panose="020B0503020204020204" pitchFamily="34" charset="-122"/>
                <a:ea typeface="微软雅黑" panose="020B0503020204020204" pitchFamily="34" charset="-122"/>
                <a:cs typeface="Arial" panose="020B0604020202020204" pitchFamily="34" charset="0"/>
                <a:sym typeface="+mn-ea"/>
              </a:rPr>
              <a:t>NHL美国媒体转播权，同样</a:t>
            </a:r>
            <a:r>
              <a:rPr lang="zh-CN" altLang="en-US" sz="1600" dirty="0">
                <a:solidFill>
                  <a:srgbClr val="BD1100"/>
                </a:solidFill>
                <a:latin typeface="微软雅黑" panose="020B0503020204020204" pitchFamily="34" charset="-122"/>
                <a:ea typeface="微软雅黑" panose="020B0503020204020204" pitchFamily="34" charset="-122"/>
                <a:cs typeface="Arial" panose="020B0604020202020204" pitchFamily="34" charset="0"/>
                <a:sym typeface="+mn-ea"/>
              </a:rPr>
              <a:t>为期七年</a:t>
            </a:r>
            <a:r>
              <a:rPr lang="zh-CN" altLang="en-US" sz="1600" dirty="0">
                <a:solidFill>
                  <a:schemeClr val="tx1">
                    <a:lumMod val="50000"/>
                    <a:lumOff val="50000"/>
                  </a:schemeClr>
                </a:solidFill>
                <a:latin typeface="微软雅黑" panose="020B0503020204020204" pitchFamily="34" charset="-122"/>
                <a:ea typeface="微软雅黑" panose="020B0503020204020204" pitchFamily="34" charset="-122"/>
                <a:cs typeface="Arial" panose="020B0604020202020204" pitchFamily="34" charset="0"/>
                <a:sym typeface="+mn-ea"/>
              </a:rPr>
              <a:t>，据称每季价值</a:t>
            </a:r>
            <a:r>
              <a:rPr lang="zh-CN" altLang="en-US" sz="1600" dirty="0">
                <a:solidFill>
                  <a:srgbClr val="C00000"/>
                </a:solidFill>
                <a:latin typeface="微软雅黑" panose="020B0503020204020204" pitchFamily="34" charset="-122"/>
                <a:ea typeface="微软雅黑" panose="020B0503020204020204" pitchFamily="34" charset="-122"/>
                <a:cs typeface="Arial" panose="020B0604020202020204" pitchFamily="34" charset="0"/>
                <a:sym typeface="+mn-ea"/>
              </a:rPr>
              <a:t>2.25亿美元</a:t>
            </a:r>
            <a:r>
              <a:rPr lang="zh-CN" altLang="en-US" sz="1600" dirty="0">
                <a:solidFill>
                  <a:schemeClr val="tx1">
                    <a:lumMod val="50000"/>
                    <a:lumOff val="50000"/>
                  </a:schemeClr>
                </a:solidFill>
                <a:latin typeface="微软雅黑" panose="020B0503020204020204" pitchFamily="34" charset="-122"/>
                <a:ea typeface="微软雅黑" panose="020B0503020204020204" pitchFamily="34" charset="-122"/>
                <a:cs typeface="Arial" panose="020B0604020202020204" pitchFamily="34" charset="0"/>
                <a:sym typeface="+mn-ea"/>
              </a:rPr>
              <a:t>。</a:t>
            </a:r>
            <a:endParaRPr lang="zh-CN" altLang="en-US" sz="1600" dirty="0">
              <a:solidFill>
                <a:schemeClr val="tx1">
                  <a:lumMod val="50000"/>
                  <a:lumOff val="50000"/>
                </a:schemeClr>
              </a:solidFill>
              <a:latin typeface="微软雅黑" panose="020B0503020204020204" pitchFamily="34" charset="-122"/>
              <a:ea typeface="微软雅黑" panose="020B0503020204020204" pitchFamily="34" charset="-122"/>
              <a:cs typeface="Arial" panose="020B0604020202020204" pitchFamily="34" charset="0"/>
              <a:sym typeface="+mn-ea"/>
            </a:endParaRPr>
          </a:p>
          <a:p>
            <a:pPr algn="just" fontAlgn="auto">
              <a:lnSpc>
                <a:spcPct val="150000"/>
              </a:lnSpc>
              <a:defRPr/>
            </a:pPr>
            <a:r>
              <a:rPr lang="en-US" altLang="zh-CN" sz="1600" dirty="0">
                <a:solidFill>
                  <a:schemeClr val="tx1">
                    <a:lumMod val="50000"/>
                    <a:lumOff val="50000"/>
                  </a:schemeClr>
                </a:solidFill>
                <a:latin typeface="微软雅黑" panose="020B0503020204020204" pitchFamily="34" charset="-122"/>
                <a:ea typeface="微软雅黑" panose="020B0503020204020204" pitchFamily="34" charset="-122"/>
                <a:cs typeface="Arial" panose="020B0604020202020204" pitchFamily="34" charset="0"/>
              </a:rPr>
              <a:t>特纳体育将获得部分常规赛、冬季经典赛、半数季后赛以及</a:t>
            </a:r>
            <a:r>
              <a:rPr lang="en-US" altLang="zh-CN" sz="1600" dirty="0">
                <a:solidFill>
                  <a:srgbClr val="BD1100"/>
                </a:solidFill>
                <a:latin typeface="微软雅黑" panose="020B0503020204020204" pitchFamily="34" charset="-122"/>
                <a:ea typeface="微软雅黑" panose="020B0503020204020204" pitchFamily="34" charset="-122"/>
                <a:cs typeface="Arial" panose="020B0604020202020204" pitchFamily="34" charset="0"/>
              </a:rPr>
              <a:t>未来7年中3轮斯坦利杯决赛</a:t>
            </a:r>
            <a:r>
              <a:rPr lang="en-US" altLang="zh-CN" sz="1600" dirty="0">
                <a:solidFill>
                  <a:schemeClr val="tx1">
                    <a:lumMod val="50000"/>
                    <a:lumOff val="50000"/>
                  </a:schemeClr>
                </a:solidFill>
                <a:latin typeface="微软雅黑" panose="020B0503020204020204" pitchFamily="34" charset="-122"/>
                <a:ea typeface="微软雅黑" panose="020B0503020204020204" pitchFamily="34" charset="-122"/>
                <a:cs typeface="Arial" panose="020B0604020202020204" pitchFamily="34" charset="0"/>
              </a:rPr>
              <a:t>的转播权，这些赛事将在TNT播出</a:t>
            </a:r>
            <a:r>
              <a:rPr lang="zh-CN" altLang="en-US" sz="1600" dirty="0">
                <a:solidFill>
                  <a:schemeClr val="tx1">
                    <a:lumMod val="50000"/>
                    <a:lumOff val="50000"/>
                  </a:schemeClr>
                </a:solidFill>
                <a:latin typeface="微软雅黑" panose="020B0503020204020204" pitchFamily="34" charset="-122"/>
                <a:ea typeface="微软雅黑" panose="020B0503020204020204" pitchFamily="34" charset="-122"/>
                <a:cs typeface="Arial" panose="020B0604020202020204" pitchFamily="34" charset="0"/>
              </a:rPr>
              <a:t>。</a:t>
            </a:r>
            <a:endParaRPr lang="zh-CN" altLang="en-US" sz="1600" dirty="0">
              <a:solidFill>
                <a:schemeClr val="tx1">
                  <a:lumMod val="50000"/>
                  <a:lumOff val="50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2" name="TextBox 19"/>
          <p:cNvSpPr txBox="1"/>
          <p:nvPr/>
        </p:nvSpPr>
        <p:spPr>
          <a:xfrm flipH="1">
            <a:off x="8214880" y="1212679"/>
            <a:ext cx="3171128" cy="460375"/>
          </a:xfrm>
          <a:prstGeom prst="rect">
            <a:avLst/>
          </a:prstGeom>
          <a:noFill/>
        </p:spPr>
        <p:txBody>
          <a:bodyPr wrap="square" rtlCol="0">
            <a:spAutoFit/>
            <a:scene3d>
              <a:camera prst="orthographicFront"/>
              <a:lightRig rig="threePt" dir="t"/>
            </a:scene3d>
            <a:sp3d contourW="12700"/>
          </a:bodyPr>
          <a:lstStyle>
            <a:defPPr>
              <a:defRPr lang="zh-CN"/>
            </a:defPPr>
            <a:lvl1pPr>
              <a:defRPr sz="1200">
                <a:solidFill>
                  <a:schemeClr val="tx1">
                    <a:lumMod val="75000"/>
                    <a:lumOff val="25000"/>
                  </a:schemeClr>
                </a:solidFill>
                <a:latin typeface="EngraversGothic BT" panose="020B0507020203020204" pitchFamily="34" charset="0"/>
              </a:defRPr>
            </a:lvl1pPr>
          </a:lstStyle>
          <a:p>
            <a:pPr marL="0" marR="0" lvl="0" indent="0" defTabSz="914400" rtl="0" eaLnBrk="1" fontAlgn="auto" latinLnBrk="0" hangingPunct="1">
              <a:lnSpc>
                <a:spcPct val="100000"/>
              </a:lnSpc>
              <a:spcBef>
                <a:spcPts val="0"/>
              </a:spcBef>
              <a:spcAft>
                <a:spcPts val="0"/>
              </a:spcAft>
              <a:buClrTx/>
              <a:buSzTx/>
              <a:buFontTx/>
              <a:buNone/>
              <a:defRPr/>
            </a:pPr>
            <a:r>
              <a:rPr kumimoji="0" lang="zh-CN" altLang="en-US" sz="2400" b="1"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rPr>
              <a:t>美国转播商</a:t>
            </a:r>
            <a:r>
              <a:rPr kumimoji="0" lang="en-US" altLang="zh-CN" sz="2400" b="1"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rPr>
              <a:t>ESPN</a:t>
            </a:r>
            <a:endParaRPr kumimoji="0" lang="en-US" altLang="zh-CN" sz="2400" b="1"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endParaRPr>
          </a:p>
        </p:txBody>
      </p:sp>
      <p:sp>
        <p:nvSpPr>
          <p:cNvPr id="43" name="文本框 42"/>
          <p:cNvSpPr txBox="1"/>
          <p:nvPr/>
        </p:nvSpPr>
        <p:spPr>
          <a:xfrm>
            <a:off x="8214995" y="1652270"/>
            <a:ext cx="3681095" cy="3046095"/>
          </a:xfrm>
          <a:prstGeom prst="rect">
            <a:avLst/>
          </a:prstGeom>
          <a:noFill/>
        </p:spPr>
        <p:txBody>
          <a:bodyPr wrap="square" rtlCol="0">
            <a:spAutoFit/>
            <a:scene3d>
              <a:camera prst="orthographicFront"/>
              <a:lightRig rig="threePt" dir="t"/>
            </a:scene3d>
            <a:sp3d contourW="12700"/>
          </a:bodyPr>
          <a:lstStyle/>
          <a:p>
            <a:pPr algn="just" fontAlgn="auto">
              <a:lnSpc>
                <a:spcPct val="150000"/>
              </a:lnSpc>
              <a:defRPr/>
            </a:pPr>
            <a:r>
              <a:rPr lang="en-US" altLang="zh-CN" sz="1600" dirty="0">
                <a:solidFill>
                  <a:schemeClr val="tx1">
                    <a:lumMod val="50000"/>
                    <a:lumOff val="50000"/>
                  </a:schemeClr>
                </a:solidFill>
                <a:latin typeface="微软雅黑" panose="020B0503020204020204" pitchFamily="34" charset="-122"/>
                <a:ea typeface="微软雅黑" panose="020B0503020204020204" pitchFamily="34" charset="-122"/>
                <a:cs typeface="Arial" panose="020B0604020202020204" pitchFamily="34" charset="0"/>
              </a:rPr>
              <a:t>ESPN(</a:t>
            </a:r>
            <a:r>
              <a:rPr lang="zh-CN" altLang="en-US" sz="1600" dirty="0">
                <a:solidFill>
                  <a:schemeClr val="tx1">
                    <a:lumMod val="50000"/>
                    <a:lumOff val="50000"/>
                  </a:schemeClr>
                </a:solidFill>
                <a:latin typeface="微软雅黑" panose="020B0503020204020204" pitchFamily="34" charset="-122"/>
                <a:ea typeface="微软雅黑" panose="020B0503020204020204" pitchFamily="34" charset="-122"/>
                <a:cs typeface="Arial" panose="020B0604020202020204" pitchFamily="34" charset="0"/>
              </a:rPr>
              <a:t>母公司迪士尼</a:t>
            </a:r>
            <a:r>
              <a:rPr lang="en-US" altLang="zh-CN" sz="1600" dirty="0">
                <a:solidFill>
                  <a:schemeClr val="tx1">
                    <a:lumMod val="50000"/>
                    <a:lumOff val="50000"/>
                  </a:schemeClr>
                </a:solidFill>
                <a:latin typeface="微软雅黑" panose="020B0503020204020204" pitchFamily="34" charset="-122"/>
                <a:ea typeface="微软雅黑" panose="020B0503020204020204" pitchFamily="34" charset="-122"/>
                <a:cs typeface="Arial" panose="020B0604020202020204" pitchFamily="34" charset="0"/>
              </a:rPr>
              <a:t>)</a:t>
            </a:r>
            <a:r>
              <a:rPr lang="zh-CN" altLang="en-US" sz="1600" dirty="0">
                <a:solidFill>
                  <a:schemeClr val="tx1">
                    <a:lumMod val="50000"/>
                    <a:lumOff val="50000"/>
                  </a:schemeClr>
                </a:solidFill>
                <a:latin typeface="微软雅黑" panose="020B0503020204020204" pitchFamily="34" charset="-122"/>
                <a:ea typeface="微软雅黑" panose="020B0503020204020204" pitchFamily="34" charset="-122"/>
                <a:cs typeface="Arial" panose="020B0604020202020204" pitchFamily="34" charset="0"/>
              </a:rPr>
              <a:t>，</a:t>
            </a:r>
            <a:r>
              <a:rPr lang="en-US" altLang="zh-CN" sz="1600" dirty="0">
                <a:solidFill>
                  <a:schemeClr val="tx1">
                    <a:lumMod val="50000"/>
                    <a:lumOff val="50000"/>
                  </a:schemeClr>
                </a:solidFill>
                <a:latin typeface="微软雅黑" panose="020B0503020204020204" pitchFamily="34" charset="-122"/>
                <a:ea typeface="微软雅黑" panose="020B0503020204020204" pitchFamily="34" charset="-122"/>
                <a:cs typeface="Arial" panose="020B0604020202020204" pitchFamily="34" charset="0"/>
              </a:rPr>
              <a:t>时隔17年后重新获得NHL的转播权</a:t>
            </a:r>
            <a:r>
              <a:rPr lang="zh-CN" altLang="en-US" sz="1600" dirty="0">
                <a:solidFill>
                  <a:schemeClr val="tx1">
                    <a:lumMod val="50000"/>
                    <a:lumOff val="50000"/>
                  </a:schemeClr>
                </a:solidFill>
                <a:latin typeface="微软雅黑" panose="020B0503020204020204" pitchFamily="34" charset="-122"/>
                <a:ea typeface="微软雅黑" panose="020B0503020204020204" pitchFamily="34" charset="-122"/>
                <a:cs typeface="Arial" panose="020B0604020202020204" pitchFamily="34" charset="0"/>
              </a:rPr>
              <a:t>。联盟与ESPN签订了一份为期</a:t>
            </a:r>
            <a:r>
              <a:rPr lang="zh-CN" altLang="en-US" sz="1600" dirty="0">
                <a:solidFill>
                  <a:srgbClr val="C00000"/>
                </a:solidFill>
                <a:latin typeface="微软雅黑" panose="020B0503020204020204" pitchFamily="34" charset="-122"/>
                <a:ea typeface="微软雅黑" panose="020B0503020204020204" pitchFamily="34" charset="-122"/>
                <a:cs typeface="Arial" panose="020B0604020202020204" pitchFamily="34" charset="0"/>
              </a:rPr>
              <a:t>7年</a:t>
            </a:r>
            <a:r>
              <a:rPr lang="zh-CN" altLang="en-US" sz="1600" dirty="0">
                <a:solidFill>
                  <a:schemeClr val="tx1">
                    <a:lumMod val="50000"/>
                    <a:lumOff val="50000"/>
                  </a:schemeClr>
                </a:solidFill>
                <a:latin typeface="微软雅黑" panose="020B0503020204020204" pitchFamily="34" charset="-122"/>
                <a:ea typeface="微软雅黑" panose="020B0503020204020204" pitchFamily="34" charset="-122"/>
                <a:cs typeface="Arial" panose="020B0604020202020204" pitchFamily="34" charset="0"/>
              </a:rPr>
              <a:t>的美国转播合同，这份合同在2027/28赛季结束前的每个赛季价值超过</a:t>
            </a:r>
            <a:r>
              <a:rPr lang="zh-CN" altLang="en-US" sz="1600" dirty="0">
                <a:solidFill>
                  <a:srgbClr val="C00000"/>
                </a:solidFill>
                <a:latin typeface="微软雅黑" panose="020B0503020204020204" pitchFamily="34" charset="-122"/>
                <a:ea typeface="微软雅黑" panose="020B0503020204020204" pitchFamily="34" charset="-122"/>
                <a:cs typeface="Arial" panose="020B0604020202020204" pitchFamily="34" charset="0"/>
              </a:rPr>
              <a:t>4亿美元</a:t>
            </a:r>
            <a:r>
              <a:rPr lang="zh-CN" altLang="en-US" sz="1600" dirty="0">
                <a:solidFill>
                  <a:schemeClr val="tx1">
                    <a:lumMod val="50000"/>
                    <a:lumOff val="50000"/>
                  </a:schemeClr>
                </a:solidFill>
                <a:latin typeface="微软雅黑" panose="020B0503020204020204" pitchFamily="34" charset="-122"/>
                <a:ea typeface="微软雅黑" panose="020B0503020204020204" pitchFamily="34" charset="-122"/>
                <a:cs typeface="Arial" panose="020B0604020202020204" pitchFamily="34" charset="0"/>
              </a:rPr>
              <a:t>。</a:t>
            </a:r>
            <a:endParaRPr lang="zh-CN" altLang="en-US" sz="1600" dirty="0">
              <a:solidFill>
                <a:schemeClr val="tx1">
                  <a:lumMod val="50000"/>
                  <a:lumOff val="50000"/>
                </a:schemeClr>
              </a:solidFill>
              <a:latin typeface="微软雅黑" panose="020B0503020204020204" pitchFamily="34" charset="-122"/>
              <a:ea typeface="微软雅黑" panose="020B0503020204020204" pitchFamily="34" charset="-122"/>
              <a:cs typeface="Arial" panose="020B0604020202020204" pitchFamily="34" charset="0"/>
            </a:endParaRPr>
          </a:p>
          <a:p>
            <a:pPr algn="just" fontAlgn="auto">
              <a:lnSpc>
                <a:spcPct val="150000"/>
              </a:lnSpc>
              <a:defRPr/>
            </a:pPr>
            <a:r>
              <a:rPr lang="zh-CN" altLang="en-US" sz="1600" dirty="0">
                <a:solidFill>
                  <a:schemeClr val="tx1">
                    <a:lumMod val="50000"/>
                    <a:lumOff val="50000"/>
                  </a:schemeClr>
                </a:solidFill>
                <a:latin typeface="微软雅黑" panose="020B0503020204020204" pitchFamily="34" charset="-122"/>
                <a:ea typeface="微软雅黑" panose="020B0503020204020204" pitchFamily="34" charset="-122"/>
                <a:cs typeface="Arial" panose="020B0604020202020204" pitchFamily="34" charset="0"/>
              </a:rPr>
              <a:t>每年25场常规赛（包括</a:t>
            </a:r>
            <a:r>
              <a:rPr lang="zh-CN" altLang="en-US" sz="1600" dirty="0">
                <a:solidFill>
                  <a:srgbClr val="BD1100"/>
                </a:solidFill>
                <a:latin typeface="微软雅黑" panose="020B0503020204020204" pitchFamily="34" charset="-122"/>
                <a:ea typeface="微软雅黑" panose="020B0503020204020204" pitchFamily="34" charset="-122"/>
                <a:cs typeface="Arial" panose="020B0604020202020204" pitchFamily="34" charset="0"/>
              </a:rPr>
              <a:t>揭幕战和全明星赛</a:t>
            </a:r>
            <a:r>
              <a:rPr lang="zh-CN" altLang="en-US" sz="1600" dirty="0">
                <a:solidFill>
                  <a:schemeClr val="tx1">
                    <a:lumMod val="50000"/>
                    <a:lumOff val="50000"/>
                  </a:schemeClr>
                </a:solidFill>
                <a:latin typeface="微软雅黑" panose="020B0503020204020204" pitchFamily="34" charset="-122"/>
                <a:ea typeface="微软雅黑" panose="020B0503020204020204" pitchFamily="34" charset="-122"/>
                <a:cs typeface="Arial" panose="020B0604020202020204" pitchFamily="34" charset="0"/>
              </a:rPr>
              <a:t>）、</a:t>
            </a:r>
            <a:r>
              <a:rPr lang="zh-CN" altLang="en-US" sz="1600" dirty="0">
                <a:solidFill>
                  <a:srgbClr val="BD1100"/>
                </a:solidFill>
                <a:latin typeface="微软雅黑" panose="020B0503020204020204" pitchFamily="34" charset="-122"/>
                <a:ea typeface="微软雅黑" panose="020B0503020204020204" pitchFamily="34" charset="-122"/>
                <a:cs typeface="Arial" panose="020B0604020202020204" pitchFamily="34" charset="0"/>
              </a:rPr>
              <a:t>每年一轮分区决赛</a:t>
            </a:r>
            <a:r>
              <a:rPr lang="zh-CN" altLang="en-US" sz="1600" dirty="0">
                <a:solidFill>
                  <a:schemeClr val="tx1">
                    <a:lumMod val="50000"/>
                    <a:lumOff val="50000"/>
                  </a:schemeClr>
                </a:solidFill>
                <a:latin typeface="微软雅黑" panose="020B0503020204020204" pitchFamily="34" charset="-122"/>
                <a:ea typeface="微软雅黑" panose="020B0503020204020204" pitchFamily="34" charset="-122"/>
                <a:cs typeface="Arial" panose="020B0604020202020204" pitchFamily="34" charset="0"/>
              </a:rPr>
              <a:t>和</a:t>
            </a:r>
            <a:r>
              <a:rPr lang="zh-CN" altLang="en-US" sz="1600" dirty="0">
                <a:solidFill>
                  <a:srgbClr val="BD1100"/>
                </a:solidFill>
                <a:latin typeface="微软雅黑" panose="020B0503020204020204" pitchFamily="34" charset="-122"/>
                <a:ea typeface="微软雅黑" panose="020B0503020204020204" pitchFamily="34" charset="-122"/>
                <a:cs typeface="Arial" panose="020B0604020202020204" pitchFamily="34" charset="0"/>
              </a:rPr>
              <a:t>未来7年中4轮斯坦利杯决赛的有线电视转播权</a:t>
            </a:r>
            <a:r>
              <a:rPr lang="zh-CN" altLang="en-US" sz="1600" dirty="0">
                <a:solidFill>
                  <a:schemeClr val="tx1">
                    <a:lumMod val="50000"/>
                    <a:lumOff val="50000"/>
                  </a:schemeClr>
                </a:solidFill>
                <a:latin typeface="微软雅黑" panose="020B0503020204020204" pitchFamily="34" charset="-122"/>
                <a:ea typeface="微软雅黑" panose="020B0503020204020204" pitchFamily="34" charset="-122"/>
                <a:cs typeface="Arial" panose="020B0604020202020204" pitchFamily="34" charset="0"/>
              </a:rPr>
              <a:t>。</a:t>
            </a:r>
            <a:endParaRPr lang="zh-CN" altLang="en-US" sz="1600" dirty="0">
              <a:solidFill>
                <a:schemeClr val="tx1">
                  <a:lumMod val="50000"/>
                  <a:lumOff val="50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5" name="TextBox 19"/>
          <p:cNvSpPr txBox="1"/>
          <p:nvPr/>
        </p:nvSpPr>
        <p:spPr>
          <a:xfrm flipH="1">
            <a:off x="8328545" y="4790057"/>
            <a:ext cx="3171128" cy="460375"/>
          </a:xfrm>
          <a:prstGeom prst="rect">
            <a:avLst/>
          </a:prstGeom>
          <a:noFill/>
        </p:spPr>
        <p:txBody>
          <a:bodyPr wrap="square" rtlCol="0">
            <a:spAutoFit/>
            <a:scene3d>
              <a:camera prst="orthographicFront"/>
              <a:lightRig rig="threePt" dir="t"/>
            </a:scene3d>
            <a:sp3d contourW="12700"/>
          </a:bodyPr>
          <a:lstStyle>
            <a:defPPr>
              <a:defRPr lang="zh-CN"/>
            </a:defPPr>
            <a:lvl1pPr>
              <a:defRPr sz="1200">
                <a:solidFill>
                  <a:schemeClr val="tx1">
                    <a:lumMod val="75000"/>
                    <a:lumOff val="25000"/>
                  </a:schemeClr>
                </a:solidFill>
                <a:latin typeface="EngraversGothic BT" panose="020B0507020203020204" pitchFamily="34" charset="0"/>
              </a:defRPr>
            </a:lvl1pPr>
          </a:lstStyle>
          <a:p>
            <a:pPr marL="0" marR="0" lvl="0" indent="0" defTabSz="914400" rtl="0" eaLnBrk="1" fontAlgn="auto" latinLnBrk="0" hangingPunct="1">
              <a:lnSpc>
                <a:spcPct val="100000"/>
              </a:lnSpc>
              <a:spcBef>
                <a:spcPts val="0"/>
              </a:spcBef>
              <a:spcAft>
                <a:spcPts val="0"/>
              </a:spcAft>
              <a:buClrTx/>
              <a:buSzTx/>
              <a:buFontTx/>
              <a:buNone/>
              <a:defRPr/>
            </a:pPr>
            <a:r>
              <a:rPr kumimoji="0" lang="zh-CN" altLang="en-US" sz="2400" b="1"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rPr>
              <a:t>中国转播商</a:t>
            </a:r>
            <a:endParaRPr kumimoji="0" lang="zh-CN" altLang="en-US" sz="2400" b="1"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endParaRPr>
          </a:p>
        </p:txBody>
      </p:sp>
      <p:sp>
        <p:nvSpPr>
          <p:cNvPr id="2" name="文本框 1"/>
          <p:cNvSpPr txBox="1"/>
          <p:nvPr/>
        </p:nvSpPr>
        <p:spPr>
          <a:xfrm>
            <a:off x="8328660" y="5379085"/>
            <a:ext cx="3128645" cy="368300"/>
          </a:xfrm>
          <a:prstGeom prst="rect">
            <a:avLst/>
          </a:prstGeom>
          <a:noFill/>
        </p:spPr>
        <p:txBody>
          <a:bodyPr wrap="square" rtlCol="0">
            <a:spAutoFit/>
            <a:scene3d>
              <a:camera prst="orthographicFront"/>
              <a:lightRig rig="threePt" dir="t"/>
            </a:scene3d>
            <a:sp3d contourW="12700"/>
          </a:bodyPr>
          <a:p>
            <a:pPr algn="just">
              <a:defRPr/>
            </a:pPr>
            <a:r>
              <a:rPr lang="en-US" altLang="zh-CN" dirty="0">
                <a:solidFill>
                  <a:schemeClr val="tx1">
                    <a:lumMod val="50000"/>
                    <a:lumOff val="50000"/>
                  </a:schemeClr>
                </a:solidFill>
                <a:latin typeface="微软雅黑" panose="020B0503020204020204" pitchFamily="34" charset="-122"/>
                <a:ea typeface="微软雅黑" panose="020B0503020204020204" pitchFamily="34" charset="-122"/>
                <a:cs typeface="Arial" panose="020B0604020202020204" pitchFamily="34" charset="0"/>
              </a:rPr>
              <a:t>CCTV5+</a:t>
            </a:r>
            <a:r>
              <a:rPr lang="zh-CN" altLang="en-US" dirty="0">
                <a:solidFill>
                  <a:schemeClr val="tx1">
                    <a:lumMod val="50000"/>
                    <a:lumOff val="50000"/>
                  </a:schemeClr>
                </a:solidFill>
                <a:latin typeface="微软雅黑" panose="020B0503020204020204" pitchFamily="34" charset="-122"/>
                <a:ea typeface="微软雅黑" panose="020B0503020204020204" pitchFamily="34" charset="-122"/>
                <a:cs typeface="Arial" panose="020B0604020202020204" pitchFamily="34" charset="0"/>
              </a:rPr>
              <a:t>、腾讯</a:t>
            </a:r>
            <a:endParaRPr lang="zh-CN" altLang="en-US" dirty="0">
              <a:solidFill>
                <a:schemeClr val="tx1">
                  <a:lumMod val="50000"/>
                  <a:lumOff val="50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 name="TextBox 19"/>
          <p:cNvSpPr txBox="1"/>
          <p:nvPr/>
        </p:nvSpPr>
        <p:spPr>
          <a:xfrm flipH="1">
            <a:off x="770744" y="2081359"/>
            <a:ext cx="3171128" cy="460375"/>
          </a:xfrm>
          <a:prstGeom prst="rect">
            <a:avLst/>
          </a:prstGeom>
          <a:noFill/>
        </p:spPr>
        <p:txBody>
          <a:bodyPr wrap="square" rtlCol="0">
            <a:spAutoFit/>
            <a:scene3d>
              <a:camera prst="orthographicFront"/>
              <a:lightRig rig="threePt" dir="t"/>
            </a:scene3d>
            <a:sp3d contourW="12700"/>
          </a:bodyPr>
          <a:lstStyle>
            <a:defPPr>
              <a:defRPr lang="zh-CN"/>
            </a:defPPr>
            <a:lvl1pPr>
              <a:defRPr sz="1200">
                <a:solidFill>
                  <a:schemeClr val="tx1">
                    <a:lumMod val="75000"/>
                    <a:lumOff val="25000"/>
                  </a:schemeClr>
                </a:solidFill>
                <a:latin typeface="EngraversGothic BT" panose="020B0507020203020204" pitchFamily="34" charset="0"/>
              </a:defRPr>
            </a:lvl1p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zh-CN" altLang="en-US" sz="2400" b="1"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rPr>
              <a:t>北欧转播商</a:t>
            </a:r>
            <a:endParaRPr kumimoji="0" lang="zh-CN" altLang="en-US" sz="2400" b="1"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endParaRPr>
          </a:p>
        </p:txBody>
      </p:sp>
      <p:sp>
        <p:nvSpPr>
          <p:cNvPr id="4" name="文本框 3"/>
          <p:cNvSpPr txBox="1"/>
          <p:nvPr/>
        </p:nvSpPr>
        <p:spPr>
          <a:xfrm>
            <a:off x="708660" y="2581910"/>
            <a:ext cx="3233420" cy="368300"/>
          </a:xfrm>
          <a:prstGeom prst="rect">
            <a:avLst/>
          </a:prstGeom>
          <a:noFill/>
        </p:spPr>
        <p:txBody>
          <a:bodyPr wrap="square" rtlCol="0">
            <a:spAutoFit/>
            <a:scene3d>
              <a:camera prst="orthographicFront"/>
              <a:lightRig rig="threePt" dir="t"/>
            </a:scene3d>
            <a:sp3d contourW="12700"/>
          </a:bodyPr>
          <a:p>
            <a:pPr algn="r">
              <a:defRPr/>
            </a:pPr>
            <a:r>
              <a:rPr lang="en-US" altLang="zh-CN" dirty="0">
                <a:solidFill>
                  <a:schemeClr val="tx1">
                    <a:lumMod val="50000"/>
                    <a:lumOff val="50000"/>
                  </a:schemeClr>
                </a:solidFill>
                <a:latin typeface="微软雅黑" panose="020B0503020204020204" pitchFamily="34" charset="-122"/>
                <a:ea typeface="微软雅黑" panose="020B0503020204020204" pitchFamily="34" charset="-122"/>
                <a:cs typeface="Arial" panose="020B0604020202020204" pitchFamily="34" charset="0"/>
              </a:rPr>
              <a:t>Viaplay</a:t>
            </a:r>
            <a:endParaRPr lang="en-US" altLang="zh-CN" dirty="0">
              <a:solidFill>
                <a:schemeClr val="tx1">
                  <a:lumMod val="50000"/>
                  <a:lumOff val="50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 name="文本框 7"/>
          <p:cNvSpPr txBox="1"/>
          <p:nvPr/>
        </p:nvSpPr>
        <p:spPr>
          <a:xfrm>
            <a:off x="-405130" y="146685"/>
            <a:ext cx="3708400" cy="706755"/>
          </a:xfrm>
          <a:prstGeom prst="rect">
            <a:avLst/>
          </a:prstGeom>
          <a:noFill/>
        </p:spPr>
        <p:txBody>
          <a:bodyPr wrap="square" rtlCol="0">
            <a:spAutoFit/>
          </a:bodyPr>
          <a:p>
            <a:pPr algn="ctr"/>
            <a:r>
              <a:rPr lang="zh-CN" altLang="en-US" sz="4000" b="1" spc="300" dirty="0">
                <a:solidFill>
                  <a:srgbClr val="01527F"/>
                </a:solidFill>
                <a:latin typeface="微软雅黑" panose="020B0503020204020204" pitchFamily="34" charset="-122"/>
                <a:ea typeface="微软雅黑" panose="020B0503020204020204" pitchFamily="34" charset="-122"/>
              </a:rPr>
              <a:t>转播</a:t>
            </a:r>
            <a:endParaRPr lang="zh-CN" altLang="en-US" sz="4000" b="1" spc="300" dirty="0">
              <a:solidFill>
                <a:srgbClr val="01527F"/>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淘宝网chenying0907出品 6"/>
          <p:cNvSpPr/>
          <p:nvPr/>
        </p:nvSpPr>
        <p:spPr>
          <a:xfrm>
            <a:off x="0" y="-8255"/>
            <a:ext cx="12198350" cy="6865938"/>
          </a:xfrm>
          <a:prstGeom prst="rect">
            <a:avLst/>
          </a:prstGeom>
          <a:solidFill>
            <a:srgbClr val="BAE4FF">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5" name="TextBox 19"/>
          <p:cNvSpPr txBox="1"/>
          <p:nvPr/>
        </p:nvSpPr>
        <p:spPr>
          <a:xfrm>
            <a:off x="1919929" y="1467527"/>
            <a:ext cx="3592429" cy="460375"/>
          </a:xfrm>
          <a:prstGeom prst="rect">
            <a:avLst/>
          </a:prstGeom>
          <a:noFill/>
        </p:spPr>
        <p:txBody>
          <a:bodyPr wrap="square" rtlCol="0">
            <a:spAutoFit/>
            <a:scene3d>
              <a:camera prst="orthographicFront"/>
              <a:lightRig rig="threePt" dir="t"/>
            </a:scene3d>
            <a:sp3d contourW="12700"/>
          </a:bodyPr>
          <a:lstStyle>
            <a:defPPr>
              <a:defRPr lang="zh-CN"/>
            </a:defPPr>
            <a:lvl1pPr>
              <a:defRPr sz="1200">
                <a:solidFill>
                  <a:schemeClr val="tx1">
                    <a:lumMod val="75000"/>
                    <a:lumOff val="25000"/>
                  </a:schemeClr>
                </a:solidFill>
                <a:latin typeface="EngraversGothic BT" panose="020B0507020203020204" pitchFamily="34" charset="0"/>
              </a:defRPr>
            </a:lvl1pPr>
          </a:lstStyle>
          <a:p>
            <a:pPr marL="342900" marR="0" lvl="0" indent="-342900" defTabSz="914400" rtl="0" eaLnBrk="1" fontAlgn="auto" latinLnBrk="0" hangingPunct="1">
              <a:lnSpc>
                <a:spcPct val="100000"/>
              </a:lnSpc>
              <a:spcBef>
                <a:spcPts val="0"/>
              </a:spcBef>
              <a:spcAft>
                <a:spcPts val="0"/>
              </a:spcAft>
              <a:buClrTx/>
              <a:buSzTx/>
              <a:buFont typeface="Wingdings" panose="05000000000000000000" charset="0"/>
              <a:buChar char=""/>
              <a:defRPr/>
            </a:pPr>
            <a:r>
              <a:rPr kumimoji="0" lang="zh-CN" altLang="en-US" sz="2400" b="1"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rPr>
              <a:t>政府</a:t>
            </a:r>
            <a:endParaRPr kumimoji="0" lang="zh-CN" altLang="en-US" sz="2400" b="1"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endParaRPr>
          </a:p>
        </p:txBody>
      </p:sp>
      <p:sp>
        <p:nvSpPr>
          <p:cNvPr id="29" name="TextBox 19"/>
          <p:cNvSpPr txBox="1"/>
          <p:nvPr/>
        </p:nvSpPr>
        <p:spPr>
          <a:xfrm>
            <a:off x="1818329" y="3062237"/>
            <a:ext cx="3592429" cy="460375"/>
          </a:xfrm>
          <a:prstGeom prst="rect">
            <a:avLst/>
          </a:prstGeom>
          <a:noFill/>
        </p:spPr>
        <p:txBody>
          <a:bodyPr wrap="square" rtlCol="0">
            <a:spAutoFit/>
            <a:scene3d>
              <a:camera prst="orthographicFront"/>
              <a:lightRig rig="threePt" dir="t"/>
            </a:scene3d>
            <a:sp3d contourW="12700"/>
          </a:bodyPr>
          <a:lstStyle>
            <a:defPPr>
              <a:defRPr lang="zh-CN"/>
            </a:defPPr>
            <a:lvl1pPr>
              <a:defRPr sz="1200">
                <a:solidFill>
                  <a:schemeClr val="tx1">
                    <a:lumMod val="75000"/>
                    <a:lumOff val="25000"/>
                  </a:schemeClr>
                </a:solidFill>
                <a:latin typeface="EngraversGothic BT" panose="020B0507020203020204" pitchFamily="34" charset="0"/>
              </a:defRPr>
            </a:lvl1pPr>
          </a:lstStyle>
          <a:p>
            <a:pPr marL="342900" marR="0" lvl="0" indent="-342900" defTabSz="914400" rtl="0" eaLnBrk="1" fontAlgn="auto" latinLnBrk="0" hangingPunct="1">
              <a:lnSpc>
                <a:spcPct val="100000"/>
              </a:lnSpc>
              <a:spcBef>
                <a:spcPts val="0"/>
              </a:spcBef>
              <a:spcAft>
                <a:spcPts val="0"/>
              </a:spcAft>
              <a:buClrTx/>
              <a:buSzTx/>
              <a:buFont typeface="Wingdings" panose="05000000000000000000" charset="0"/>
              <a:buChar char=""/>
              <a:defRPr/>
            </a:pPr>
            <a:r>
              <a:rPr kumimoji="0" lang="zh-CN" altLang="en-US" sz="2400" b="1"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rPr>
              <a:t>管理层</a:t>
            </a:r>
            <a:endParaRPr kumimoji="0" lang="zh-CN" altLang="en-US" sz="2400" b="1"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endParaRPr>
          </a:p>
        </p:txBody>
      </p:sp>
      <p:sp>
        <p:nvSpPr>
          <p:cNvPr id="30" name="文本框 29"/>
          <p:cNvSpPr txBox="1"/>
          <p:nvPr/>
        </p:nvSpPr>
        <p:spPr>
          <a:xfrm>
            <a:off x="4431030" y="932180"/>
            <a:ext cx="5528310" cy="2306955"/>
          </a:xfrm>
          <a:prstGeom prst="rect">
            <a:avLst/>
          </a:prstGeom>
          <a:noFill/>
        </p:spPr>
        <p:txBody>
          <a:bodyPr wrap="square" rtlCol="0">
            <a:spAutoFit/>
            <a:scene3d>
              <a:camera prst="orthographicFront"/>
              <a:lightRig rig="threePt" dir="t"/>
            </a:scene3d>
            <a:sp3d contourW="12700"/>
          </a:bodyPr>
          <a:lstStyle/>
          <a:p>
            <a:pPr fontAlgn="auto">
              <a:lnSpc>
                <a:spcPct val="150000"/>
              </a:lnSpc>
              <a:defRPr/>
            </a:pPr>
            <a:r>
              <a:rPr sz="1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在立法、行政机构等部门行为等方面涉及到两个国家的政府——</a:t>
            </a:r>
            <a:r>
              <a:rPr sz="16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美国和加拿大</a:t>
            </a:r>
            <a:r>
              <a:rPr lang="zh-CN" sz="1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，因此处于相对的无政府状态，在劳资关系等方面上联盟受到政府的影响相对较小。</a:t>
            </a:r>
            <a:endParaRPr lang="zh-CN" sz="1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50000"/>
              </a:lnSpc>
              <a:defRPr/>
            </a:pPr>
            <a:r>
              <a:rPr lang="zh-CN" sz="1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美、加在两方面存在分歧：①税收法和现金交易方面</a:t>
            </a:r>
            <a:endParaRPr lang="zh-CN" sz="1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50000"/>
              </a:lnSpc>
              <a:defRPr/>
            </a:pPr>
            <a:r>
              <a:rPr lang="zh-CN" sz="1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②两国的货币汇率不同导致了工资差异</a:t>
            </a:r>
            <a:endParaRPr lang="zh-CN" sz="1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50000"/>
              </a:lnSpc>
              <a:defRPr/>
            </a:pPr>
            <a:endParaRPr lang="zh-CN" sz="1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2" name="TextBox 19"/>
          <p:cNvSpPr txBox="1"/>
          <p:nvPr/>
        </p:nvSpPr>
        <p:spPr>
          <a:xfrm>
            <a:off x="1919929" y="4657085"/>
            <a:ext cx="3592429" cy="460375"/>
          </a:xfrm>
          <a:prstGeom prst="rect">
            <a:avLst/>
          </a:prstGeom>
          <a:noFill/>
        </p:spPr>
        <p:txBody>
          <a:bodyPr wrap="square" rtlCol="0">
            <a:spAutoFit/>
            <a:scene3d>
              <a:camera prst="orthographicFront"/>
              <a:lightRig rig="threePt" dir="t"/>
            </a:scene3d>
            <a:sp3d contourW="12700"/>
          </a:bodyPr>
          <a:lstStyle>
            <a:defPPr>
              <a:defRPr lang="zh-CN"/>
            </a:defPPr>
            <a:lvl1pPr>
              <a:defRPr sz="1200">
                <a:solidFill>
                  <a:schemeClr val="tx1">
                    <a:lumMod val="75000"/>
                    <a:lumOff val="25000"/>
                  </a:schemeClr>
                </a:solidFill>
                <a:latin typeface="EngraversGothic BT" panose="020B0507020203020204" pitchFamily="34" charset="0"/>
              </a:defRPr>
            </a:lvl1pPr>
          </a:lstStyle>
          <a:p>
            <a:pPr marL="342900" marR="0" lvl="0" indent="-342900" defTabSz="914400" rtl="0" eaLnBrk="1" fontAlgn="auto" latinLnBrk="0" hangingPunct="1">
              <a:lnSpc>
                <a:spcPct val="100000"/>
              </a:lnSpc>
              <a:spcBef>
                <a:spcPts val="0"/>
              </a:spcBef>
              <a:spcAft>
                <a:spcPts val="0"/>
              </a:spcAft>
              <a:buClrTx/>
              <a:buSzTx/>
              <a:buFont typeface="Wingdings" panose="05000000000000000000" charset="0"/>
              <a:buChar char=""/>
              <a:defRPr/>
            </a:pPr>
            <a:r>
              <a:rPr kumimoji="0" lang="zh-CN" altLang="en-US" sz="2400" b="1"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rPr>
              <a:t>劳工</a:t>
            </a:r>
            <a:endParaRPr kumimoji="0" lang="zh-CN" altLang="en-US" sz="2400" b="1"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endParaRPr>
          </a:p>
        </p:txBody>
      </p:sp>
      <p:sp>
        <p:nvSpPr>
          <p:cNvPr id="33" name="文本框 32"/>
          <p:cNvSpPr txBox="1"/>
          <p:nvPr/>
        </p:nvSpPr>
        <p:spPr>
          <a:xfrm>
            <a:off x="4338955" y="2947670"/>
            <a:ext cx="6066790" cy="1568450"/>
          </a:xfrm>
          <a:prstGeom prst="rect">
            <a:avLst/>
          </a:prstGeom>
          <a:noFill/>
        </p:spPr>
        <p:txBody>
          <a:bodyPr wrap="square" rtlCol="0">
            <a:spAutoFit/>
            <a:scene3d>
              <a:camera prst="orthographicFront"/>
              <a:lightRig rig="threePt" dir="t"/>
            </a:scene3d>
            <a:sp3d contourW="12700"/>
          </a:bodyPr>
          <a:lstStyle/>
          <a:p>
            <a:pPr fontAlgn="auto">
              <a:lnSpc>
                <a:spcPct val="150000"/>
              </a:lnSpc>
              <a:defRPr/>
            </a:pPr>
            <a:r>
              <a:rPr sz="1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每一位球队老板在球队董事会都有代表，与联盟主席一起决定整个联赛的政策事宜。</a:t>
            </a:r>
            <a:endParaRPr sz="1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50000"/>
              </a:lnSpc>
              <a:defRPr/>
            </a:pPr>
            <a:r>
              <a:rPr sz="1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组织内的联赛实力在一定程度上取决于相对稳定的领导层，他们是由联盟主席亲自授权的。</a:t>
            </a:r>
            <a:endParaRPr sz="1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8" name="文本框 7"/>
          <p:cNvSpPr txBox="1"/>
          <p:nvPr/>
        </p:nvSpPr>
        <p:spPr>
          <a:xfrm>
            <a:off x="-405130" y="146685"/>
            <a:ext cx="3708400" cy="706755"/>
          </a:xfrm>
          <a:prstGeom prst="rect">
            <a:avLst/>
          </a:prstGeom>
          <a:noFill/>
        </p:spPr>
        <p:txBody>
          <a:bodyPr wrap="square" rtlCol="0">
            <a:spAutoFit/>
          </a:bodyPr>
          <a:p>
            <a:pPr algn="ctr"/>
            <a:r>
              <a:rPr lang="zh-CN" altLang="en-US" sz="4000" b="1" spc="300" dirty="0">
                <a:solidFill>
                  <a:srgbClr val="01527F"/>
                </a:solidFill>
                <a:latin typeface="微软雅黑" panose="020B0503020204020204" pitchFamily="34" charset="-122"/>
                <a:ea typeface="微软雅黑" panose="020B0503020204020204" pitchFamily="34" charset="-122"/>
              </a:rPr>
              <a:t>雇佣结构</a:t>
            </a:r>
            <a:endParaRPr lang="zh-CN" altLang="en-US" sz="4000" b="1" spc="300" dirty="0">
              <a:solidFill>
                <a:srgbClr val="01527F"/>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4431030" y="4657090"/>
            <a:ext cx="2399665" cy="1938020"/>
          </a:xfrm>
          <a:prstGeom prst="rect">
            <a:avLst/>
          </a:prstGeom>
          <a:noFill/>
        </p:spPr>
        <p:txBody>
          <a:bodyPr wrap="square" rtlCol="0">
            <a:spAutoFit/>
            <a:scene3d>
              <a:camera prst="orthographicFront"/>
              <a:lightRig rig="threePt" dir="t"/>
            </a:scene3d>
            <a:sp3d contourW="12700"/>
          </a:bodyPr>
          <a:p>
            <a:pPr fontAlgn="auto">
              <a:lnSpc>
                <a:spcPct val="150000"/>
              </a:lnSpc>
              <a:defRPr/>
            </a:pPr>
            <a:r>
              <a:rPr sz="1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NHL的球员平均年龄</a:t>
            </a:r>
            <a:r>
              <a:rPr lang="zh-CN" sz="1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在</a:t>
            </a:r>
            <a:r>
              <a:rPr sz="1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2</a:t>
            </a:r>
            <a:r>
              <a:rPr lang="en-US" sz="1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7</a:t>
            </a:r>
            <a:r>
              <a:rPr sz="1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岁</a:t>
            </a:r>
            <a:r>
              <a:rPr lang="zh-CN" sz="1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左右</a:t>
            </a:r>
            <a:r>
              <a:rPr sz="1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，平均职业生涯能维持5年。</a:t>
            </a:r>
            <a:endParaRPr sz="1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50000"/>
              </a:lnSpc>
              <a:defRPr/>
            </a:pPr>
            <a:r>
              <a:rPr lang="zh-CN" sz="1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国籍分布如图</a:t>
            </a:r>
            <a:endParaRPr lang="zh-CN" sz="1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50000"/>
              </a:lnSpc>
              <a:defRPr/>
            </a:pPr>
            <a:r>
              <a:rPr lang="zh-CN" sz="1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（截止至</a:t>
            </a:r>
            <a:r>
              <a:rPr lang="en-US" altLang="zh-CN" sz="1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2019</a:t>
            </a:r>
            <a:r>
              <a:rPr lang="zh-CN" altLang="en-US" sz="1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年</a:t>
            </a:r>
            <a:r>
              <a:rPr lang="zh-CN" sz="1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endParaRPr lang="zh-CN" sz="1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2" name="图片 1"/>
          <p:cNvPicPr>
            <a:picLocks noChangeAspect="1"/>
          </p:cNvPicPr>
          <p:nvPr/>
        </p:nvPicPr>
        <p:blipFill>
          <a:blip r:embed="rId1">
            <a:clrChange>
              <a:clrFrom>
                <a:srgbClr val="FFFFFF">
                  <a:alpha val="100000"/>
                </a:srgbClr>
              </a:clrFrom>
              <a:clrTo>
                <a:srgbClr val="FFFFFF">
                  <a:alpha val="100000"/>
                  <a:alpha val="0"/>
                </a:srgbClr>
              </a:clrTo>
            </a:clrChange>
          </a:blip>
          <a:stretch>
            <a:fillRect/>
          </a:stretch>
        </p:blipFill>
        <p:spPr>
          <a:xfrm>
            <a:off x="7050405" y="4175125"/>
            <a:ext cx="4949190" cy="2487295"/>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1">
            <a:extLst>
              <a:ext uri="{28A0092B-C50C-407E-A947-70E740481C1C}">
                <a14:useLocalDpi xmlns:a14="http://schemas.microsoft.com/office/drawing/2010/main" val="0"/>
              </a:ext>
            </a:extLst>
          </a:blip>
          <a:srcRect t="12638" r="27936" b="15215"/>
          <a:stretch>
            <a:fillRect/>
          </a:stretch>
        </p:blipFill>
        <p:spPr>
          <a:xfrm flipH="1">
            <a:off x="0" y="0"/>
            <a:ext cx="12192000" cy="6865938"/>
          </a:xfrm>
          <a:prstGeom prst="rect">
            <a:avLst/>
          </a:prstGeom>
        </p:spPr>
      </p:pic>
      <p:sp>
        <p:nvSpPr>
          <p:cNvPr id="12" name="淘宝网chenying0907出品 6"/>
          <p:cNvSpPr/>
          <p:nvPr/>
        </p:nvSpPr>
        <p:spPr>
          <a:xfrm>
            <a:off x="-3175" y="0"/>
            <a:ext cx="12198350" cy="6865938"/>
          </a:xfrm>
          <a:prstGeom prst="rect">
            <a:avLst/>
          </a:prstGeom>
          <a:solidFill>
            <a:srgbClr val="1F4E79">
              <a:alpha val="6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3" name="淘宝网chenying0907出品 9"/>
          <p:cNvSpPr txBox="1">
            <a:spLocks noChangeArrowheads="1"/>
          </p:cNvSpPr>
          <p:nvPr/>
        </p:nvSpPr>
        <p:spPr bwMode="auto">
          <a:xfrm>
            <a:off x="3789277" y="3555577"/>
            <a:ext cx="4728845"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en-US" altLang="zh-CN" sz="4400" b="1" dirty="0">
                <a:solidFill>
                  <a:schemeClr val="bg1"/>
                </a:solidFill>
                <a:latin typeface="微软雅黑" panose="020B0503020204020204" pitchFamily="34" charset="-122"/>
                <a:ea typeface="微软雅黑" panose="020B0503020204020204" pitchFamily="34" charset="-122"/>
              </a:rPr>
              <a:t>NHL</a:t>
            </a:r>
            <a:r>
              <a:rPr lang="zh-CN" altLang="en-US" sz="4400" b="1" dirty="0">
                <a:solidFill>
                  <a:schemeClr val="bg1"/>
                </a:solidFill>
                <a:latin typeface="微软雅黑" panose="020B0503020204020204" pitchFamily="34" charset="-122"/>
                <a:ea typeface="微软雅黑" panose="020B0503020204020204" pitchFamily="34" charset="-122"/>
              </a:rPr>
              <a:t>的工资帽制度</a:t>
            </a:r>
            <a:endParaRPr lang="zh-CN" altLang="en-US" sz="4400" b="1" dirty="0">
              <a:solidFill>
                <a:schemeClr val="bg1"/>
              </a:solidFill>
              <a:latin typeface="微软雅黑" panose="020B0503020204020204" pitchFamily="34" charset="-122"/>
              <a:ea typeface="微软雅黑" panose="020B0503020204020204" pitchFamily="34" charset="-122"/>
            </a:endParaRPr>
          </a:p>
        </p:txBody>
      </p:sp>
      <p:sp>
        <p:nvSpPr>
          <p:cNvPr id="24" name="淘宝网chenying0907出品 10"/>
          <p:cNvSpPr>
            <a:spLocks noChangeArrowheads="1"/>
          </p:cNvSpPr>
          <p:nvPr/>
        </p:nvSpPr>
        <p:spPr bwMode="auto">
          <a:xfrm>
            <a:off x="4368595" y="4486900"/>
            <a:ext cx="3759200" cy="284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buNone/>
            </a:pPr>
            <a:r>
              <a:rPr lang="en-US" altLang="zh-CN" sz="1400" dirty="0">
                <a:solidFill>
                  <a:schemeClr val="bg1"/>
                </a:solidFill>
                <a:latin typeface="Arial" panose="020B0604020202020204" pitchFamily="34" charset="0"/>
                <a:ea typeface="微软雅黑" panose="020B0503020204020204" pitchFamily="34" charset="-122"/>
                <a:cs typeface="Arial" panose="020B0604020202020204" pitchFamily="34" charset="0"/>
              </a:rPr>
              <a:t>Salary Cap</a:t>
            </a:r>
            <a:endParaRPr lang="en-US" altLang="zh-CN" sz="1400"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sp>
        <p:nvSpPr>
          <p:cNvPr id="26" name="椭圆 25"/>
          <p:cNvSpPr/>
          <p:nvPr/>
        </p:nvSpPr>
        <p:spPr>
          <a:xfrm>
            <a:off x="5083463" y="1253232"/>
            <a:ext cx="2140463" cy="2140463"/>
          </a:xfrm>
          <a:prstGeom prst="ellipse">
            <a:avLst/>
          </a:prstGeom>
          <a:solidFill>
            <a:srgbClr val="0285C8">
              <a:alpha val="6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2" name="椭圆 1"/>
          <p:cNvSpPr/>
          <p:nvPr/>
        </p:nvSpPr>
        <p:spPr>
          <a:xfrm>
            <a:off x="5174737" y="1344506"/>
            <a:ext cx="1957917" cy="1957917"/>
          </a:xfrm>
          <a:prstGeom prst="ellipse">
            <a:avLst/>
          </a:prstGeom>
          <a:solidFill>
            <a:srgbClr val="BAE4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27" name="Object 206"/>
          <p:cNvSpPr txBox="1"/>
          <p:nvPr/>
        </p:nvSpPr>
        <p:spPr>
          <a:xfrm>
            <a:off x="5125906" y="1925215"/>
            <a:ext cx="2006748" cy="843959"/>
          </a:xfrm>
          <a:prstGeom prst="rect">
            <a:avLst/>
          </a:prstGeom>
        </p:spPr>
        <p:txBody>
          <a:bodyPr vert="horz" rtlCol="0" anchor="t" anchorCtr="0">
            <a:noAutofit/>
          </a:bodyPr>
          <a:lstStyle/>
          <a:p>
            <a:pPr algn="ctr">
              <a:lnSpc>
                <a:spcPct val="83000"/>
              </a:lnSpc>
            </a:pPr>
            <a:r>
              <a:rPr lang="zh-CN" sz="7200" b="1" dirty="0">
                <a:solidFill>
                  <a:srgbClr val="00456F"/>
                </a:solidFill>
                <a:latin typeface="微软雅黑" panose="020B0503020204020204" pitchFamily="34" charset="-122"/>
                <a:ea typeface="微软雅黑" panose="020B0503020204020204" pitchFamily="34" charset="-122"/>
              </a:rPr>
              <a:t>0</a:t>
            </a:r>
            <a:r>
              <a:rPr lang="en-US" altLang="zh-CN" sz="7200" b="1" dirty="0">
                <a:solidFill>
                  <a:srgbClr val="00456F"/>
                </a:solidFill>
                <a:latin typeface="微软雅黑" panose="020B0503020204020204" pitchFamily="34" charset="-122"/>
                <a:ea typeface="微软雅黑" panose="020B0503020204020204" pitchFamily="34" charset="-122"/>
              </a:rPr>
              <a:t>4</a:t>
            </a:r>
            <a:endParaRPr lang="en-US" altLang="zh-CN" sz="7200" b="1" dirty="0">
              <a:solidFill>
                <a:srgbClr val="00456F"/>
              </a:solidFill>
              <a:latin typeface="微软雅黑" panose="020B0503020204020204" pitchFamily="34" charset="-122"/>
              <a:ea typeface="微软雅黑" panose="020B0503020204020204" pitchFamily="34" charset="-122"/>
            </a:endParaRPr>
          </a:p>
        </p:txBody>
      </p:sp>
      <p:pic>
        <p:nvPicPr>
          <p:cNvPr id="10" name="图片 9" descr="标志与中英文校名组合规范_左右（反白，在深色背景下使用）.png"/>
          <p:cNvPicPr>
            <a:picLocks noChangeAspect="1"/>
          </p:cNvPicPr>
          <p:nvPr/>
        </p:nvPicPr>
        <p:blipFill>
          <a:blip r:embed="rId2" cstate="print"/>
          <a:stretch>
            <a:fillRect/>
          </a:stretch>
        </p:blipFill>
        <p:spPr>
          <a:xfrm>
            <a:off x="5283384" y="5683609"/>
            <a:ext cx="1625232" cy="457812"/>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淘宝网chenying0907出品 6"/>
          <p:cNvSpPr/>
          <p:nvPr/>
        </p:nvSpPr>
        <p:spPr>
          <a:xfrm>
            <a:off x="-6350" y="0"/>
            <a:ext cx="12198350" cy="6865938"/>
          </a:xfrm>
          <a:prstGeom prst="rect">
            <a:avLst/>
          </a:prstGeom>
          <a:solidFill>
            <a:srgbClr val="BAE4FF">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3" name="文本框 12"/>
          <p:cNvSpPr txBox="1"/>
          <p:nvPr/>
        </p:nvSpPr>
        <p:spPr>
          <a:xfrm>
            <a:off x="3546700" y="333596"/>
            <a:ext cx="5098600" cy="706755"/>
          </a:xfrm>
          <a:prstGeom prst="rect">
            <a:avLst/>
          </a:prstGeom>
          <a:noFill/>
        </p:spPr>
        <p:txBody>
          <a:bodyPr wrap="square" rtlCol="0">
            <a:spAutoFit/>
          </a:bodyPr>
          <a:lstStyle/>
          <a:p>
            <a:pPr algn="ctr"/>
            <a:r>
              <a:rPr lang="zh-CN" altLang="en-US" sz="4000" b="1" spc="300" dirty="0">
                <a:solidFill>
                  <a:srgbClr val="01527F"/>
                </a:solidFill>
                <a:latin typeface="微软雅黑" panose="020B0503020204020204" pitchFamily="34" charset="-122"/>
                <a:ea typeface="微软雅黑" panose="020B0503020204020204" pitchFamily="34" charset="-122"/>
              </a:rPr>
              <a:t>工资帽</a:t>
            </a:r>
            <a:endParaRPr lang="zh-CN" altLang="en-US" sz="4000" b="1" spc="300" dirty="0">
              <a:solidFill>
                <a:srgbClr val="01527F"/>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1">
            <a:clrChange>
              <a:clrFrom>
                <a:srgbClr val="FFFFFF">
                  <a:alpha val="100000"/>
                </a:srgbClr>
              </a:clrFrom>
              <a:clrTo>
                <a:srgbClr val="FFFFFF">
                  <a:alpha val="100000"/>
                  <a:alpha val="0"/>
                </a:srgbClr>
              </a:clrTo>
            </a:clrChange>
          </a:blip>
          <a:stretch>
            <a:fillRect/>
          </a:stretch>
        </p:blipFill>
        <p:spPr>
          <a:xfrm>
            <a:off x="822960" y="1494155"/>
            <a:ext cx="3923030" cy="3994785"/>
          </a:xfrm>
          <a:prstGeom prst="rect">
            <a:avLst/>
          </a:prstGeom>
        </p:spPr>
      </p:pic>
      <p:sp>
        <p:nvSpPr>
          <p:cNvPr id="30" name="文本框 29"/>
          <p:cNvSpPr txBox="1"/>
          <p:nvPr/>
        </p:nvSpPr>
        <p:spPr>
          <a:xfrm>
            <a:off x="4932680" y="1228725"/>
            <a:ext cx="6748780" cy="4892675"/>
          </a:xfrm>
          <a:prstGeom prst="rect">
            <a:avLst/>
          </a:prstGeom>
          <a:noFill/>
        </p:spPr>
        <p:txBody>
          <a:bodyPr wrap="square" rtlCol="0">
            <a:spAutoFit/>
            <a:scene3d>
              <a:camera prst="orthographicFront"/>
              <a:lightRig rig="threePt" dir="t"/>
            </a:scene3d>
            <a:sp3d contourW="12700"/>
          </a:bodyPr>
          <a:p>
            <a:pPr fontAlgn="auto">
              <a:lnSpc>
                <a:spcPct val="150000"/>
              </a:lnSpc>
              <a:defRPr/>
            </a:pPr>
            <a:r>
              <a:rPr lang="zh-CN" sz="1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球员总工资（</a:t>
            </a:r>
            <a:r>
              <a:rPr lang="en-US" altLang="zh-CN" sz="1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Total Salary</a:t>
            </a:r>
            <a:r>
              <a:rPr lang="zh-CN" sz="1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基本工资</a:t>
            </a:r>
            <a:r>
              <a:rPr lang="en-US" altLang="zh-CN" sz="1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(Base Salary)+</a:t>
            </a:r>
            <a:r>
              <a:rPr lang="zh-CN" altLang="en-US" sz="1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签约奖金</a:t>
            </a:r>
            <a:r>
              <a:rPr lang="en-US" altLang="zh-CN" sz="1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(Signing Bonus)</a:t>
            </a:r>
            <a:endParaRPr lang="en-US" altLang="zh-CN" sz="1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50000"/>
              </a:lnSpc>
              <a:defRPr/>
            </a:pPr>
            <a:r>
              <a:rPr lang="zh-CN" altLang="en-US" sz="1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球队薪金空间（</a:t>
            </a:r>
            <a:r>
              <a:rPr lang="en-US" altLang="zh-CN" sz="1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Cap Space</a:t>
            </a:r>
            <a:r>
              <a:rPr lang="zh-CN" altLang="en-US" sz="1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联盟工资帽</a:t>
            </a:r>
            <a:r>
              <a:rPr lang="en-US" altLang="zh-CN" sz="1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球队所有球员总工资总和</a:t>
            </a:r>
            <a:endParaRPr lang="zh-CN" altLang="en-US" sz="1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50000"/>
              </a:lnSpc>
              <a:defRPr/>
            </a:pPr>
            <a:r>
              <a:rPr lang="zh-CN" altLang="en-US" sz="1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球员工资占比</a:t>
            </a:r>
            <a:r>
              <a:rPr lang="en-US" altLang="zh-CN" sz="1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(Cap Hit)=</a:t>
            </a:r>
            <a:r>
              <a:rPr lang="zh-CN" altLang="en-US" sz="1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球员平均年薪占球队薪资空间的数字</a:t>
            </a:r>
            <a:endParaRPr lang="zh-CN" altLang="en-US" sz="1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50000"/>
              </a:lnSpc>
              <a:defRPr/>
            </a:pPr>
            <a:endParaRPr lang="zh-CN" altLang="en-US" sz="1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50000"/>
              </a:lnSpc>
              <a:defRPr/>
            </a:pPr>
            <a:r>
              <a:rPr lang="zh-CN" altLang="en-US" sz="1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三个重要概念：</a:t>
            </a:r>
            <a:endParaRPr lang="zh-CN" altLang="en-US" sz="1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50000"/>
              </a:lnSpc>
              <a:defRPr/>
            </a:pPr>
            <a:r>
              <a:rPr lang="zh-CN" sz="1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软工资帽（</a:t>
            </a:r>
            <a:r>
              <a:rPr lang="en-US" altLang="zh-CN" sz="1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NBA</a:t>
            </a:r>
            <a:r>
              <a:rPr lang="zh-CN" sz="1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endParaRPr lang="zh-CN" sz="1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indent="0" fontAlgn="auto">
              <a:lnSpc>
                <a:spcPct val="150000"/>
              </a:lnSpc>
              <a:buFont typeface="Arial" panose="020B0604020202020204" pitchFamily="34" charset="0"/>
              <a:buNone/>
              <a:defRPr/>
            </a:pPr>
            <a:r>
              <a:rPr lang="en-US" altLang="zh-CN" sz="16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6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硬工资帽</a:t>
            </a:r>
            <a:r>
              <a:rPr lang="zh-CN" altLang="en-US" sz="1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NHL</a:t>
            </a:r>
            <a:r>
              <a:rPr lang="zh-CN" altLang="en-US" sz="1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NFL</a:t>
            </a:r>
            <a:r>
              <a:rPr lang="zh-CN" altLang="en-US" sz="1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1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50000"/>
              </a:lnSpc>
              <a:defRPr/>
            </a:pPr>
            <a:r>
              <a:rPr lang="zh-CN" altLang="en-US" sz="1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穷鬼线（工资帽下线）</a:t>
            </a:r>
            <a:endParaRPr lang="zh-CN" altLang="en-US" sz="1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50000"/>
              </a:lnSpc>
              <a:defRPr/>
            </a:pPr>
            <a:endParaRPr lang="zh-CN" altLang="en-US" sz="1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50000"/>
              </a:lnSpc>
              <a:defRPr/>
            </a:pPr>
            <a:r>
              <a:rPr lang="zh-CN" altLang="en-US" sz="1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工资帽的意义：</a:t>
            </a:r>
            <a:endParaRPr lang="zh-CN" altLang="en-US" sz="1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fontAlgn="auto">
              <a:lnSpc>
                <a:spcPct val="150000"/>
              </a:lnSpc>
              <a:buFont typeface="Wingdings" panose="05000000000000000000" charset="0"/>
              <a:buChar char=""/>
              <a:defRPr/>
            </a:pPr>
            <a:r>
              <a:rPr lang="zh-CN" altLang="en-US" sz="1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防止球市被大市场球队瓜分</a:t>
            </a:r>
            <a:endParaRPr lang="zh-CN" altLang="en-US" sz="1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fontAlgn="auto">
              <a:lnSpc>
                <a:spcPct val="150000"/>
              </a:lnSpc>
              <a:buFont typeface="Wingdings" panose="05000000000000000000" charset="0"/>
              <a:buChar char=""/>
              <a:defRPr/>
            </a:pPr>
            <a:r>
              <a:rPr lang="zh-CN" altLang="en-US" sz="1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防止球星扎堆，比赛结果一边倒</a:t>
            </a:r>
            <a:endParaRPr lang="zh-CN" altLang="en-US" sz="1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淘宝网chenying0907出品 6"/>
          <p:cNvSpPr/>
          <p:nvPr/>
        </p:nvSpPr>
        <p:spPr>
          <a:xfrm>
            <a:off x="-6350" y="0"/>
            <a:ext cx="12198350" cy="6865938"/>
          </a:xfrm>
          <a:prstGeom prst="rect">
            <a:avLst/>
          </a:prstGeom>
          <a:solidFill>
            <a:srgbClr val="BAE4FF">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3" name="文本框 12"/>
          <p:cNvSpPr txBox="1"/>
          <p:nvPr/>
        </p:nvSpPr>
        <p:spPr>
          <a:xfrm>
            <a:off x="3546700" y="333596"/>
            <a:ext cx="5098600" cy="706755"/>
          </a:xfrm>
          <a:prstGeom prst="rect">
            <a:avLst/>
          </a:prstGeom>
          <a:noFill/>
        </p:spPr>
        <p:txBody>
          <a:bodyPr wrap="square" rtlCol="0">
            <a:spAutoFit/>
          </a:bodyPr>
          <a:lstStyle/>
          <a:p>
            <a:pPr algn="ctr"/>
            <a:r>
              <a:rPr lang="zh-CN" altLang="en-US" sz="4000" b="1" spc="300" dirty="0">
                <a:solidFill>
                  <a:srgbClr val="01527F"/>
                </a:solidFill>
                <a:latin typeface="微软雅黑" panose="020B0503020204020204" pitchFamily="34" charset="-122"/>
                <a:ea typeface="微软雅黑" panose="020B0503020204020204" pitchFamily="34" charset="-122"/>
              </a:rPr>
              <a:t>工资帽</a:t>
            </a:r>
            <a:endParaRPr lang="zh-CN" altLang="en-US" sz="4000" b="1" spc="300" dirty="0">
              <a:solidFill>
                <a:srgbClr val="01527F"/>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1"/>
          <a:stretch>
            <a:fillRect/>
          </a:stretch>
        </p:blipFill>
        <p:spPr>
          <a:xfrm>
            <a:off x="1974850" y="1413510"/>
            <a:ext cx="8905240" cy="454342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淘宝网chenying0907出品 6"/>
          <p:cNvSpPr/>
          <p:nvPr/>
        </p:nvSpPr>
        <p:spPr>
          <a:xfrm>
            <a:off x="-6350" y="0"/>
            <a:ext cx="12198350" cy="6865938"/>
          </a:xfrm>
          <a:prstGeom prst="rect">
            <a:avLst/>
          </a:prstGeom>
          <a:solidFill>
            <a:srgbClr val="BAE4FF">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p>
        </p:txBody>
      </p:sp>
      <p:sp>
        <p:nvSpPr>
          <p:cNvPr id="2" name="矩形 1"/>
          <p:cNvSpPr/>
          <p:nvPr/>
        </p:nvSpPr>
        <p:spPr>
          <a:xfrm>
            <a:off x="320040" y="1260566"/>
            <a:ext cx="11632474" cy="2488474"/>
          </a:xfrm>
          <a:prstGeom prst="rect">
            <a:avLst/>
          </a:prstGeom>
          <a:solidFill>
            <a:srgbClr val="0152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矩形 3"/>
          <p:cNvSpPr/>
          <p:nvPr/>
        </p:nvSpPr>
        <p:spPr>
          <a:xfrm>
            <a:off x="3435350" y="1260475"/>
            <a:ext cx="4540250" cy="2488565"/>
          </a:xfrm>
          <a:prstGeom prst="rect">
            <a:avLst/>
          </a:prstGeom>
          <a:blipFill dpi="0" rotWithShape="1">
            <a:blip r:embed="rId1">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文本框 9"/>
          <p:cNvSpPr txBox="1"/>
          <p:nvPr/>
        </p:nvSpPr>
        <p:spPr>
          <a:xfrm>
            <a:off x="3546700" y="4463082"/>
            <a:ext cx="5098600" cy="706755"/>
          </a:xfrm>
          <a:prstGeom prst="rect">
            <a:avLst/>
          </a:prstGeom>
          <a:noFill/>
        </p:spPr>
        <p:txBody>
          <a:bodyPr wrap="square" rtlCol="0">
            <a:spAutoFit/>
          </a:bodyPr>
          <a:lstStyle/>
          <a:p>
            <a:pPr algn="ctr"/>
            <a:r>
              <a:rPr lang="en-US" altLang="zh-CN" sz="4000" b="1" spc="300" dirty="0">
                <a:solidFill>
                  <a:srgbClr val="01527F"/>
                </a:solidFill>
                <a:latin typeface="微软雅黑" panose="020B0503020204020204" pitchFamily="34" charset="-122"/>
                <a:ea typeface="微软雅黑" panose="020B0503020204020204" pitchFamily="34" charset="-122"/>
              </a:rPr>
              <a:t>NHL</a:t>
            </a:r>
            <a:r>
              <a:rPr lang="zh-CN" altLang="en-US" sz="4000" b="1" spc="300" dirty="0">
                <a:solidFill>
                  <a:srgbClr val="01527F"/>
                </a:solidFill>
                <a:latin typeface="微软雅黑" panose="020B0503020204020204" pitchFamily="34" charset="-122"/>
                <a:ea typeface="微软雅黑" panose="020B0503020204020204" pitchFamily="34" charset="-122"/>
              </a:rPr>
              <a:t>工资帽的好处</a:t>
            </a:r>
            <a:endParaRPr lang="zh-CN" altLang="en-US" sz="4000" b="1" spc="300" dirty="0">
              <a:solidFill>
                <a:srgbClr val="01527F"/>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1900428" y="5263943"/>
            <a:ext cx="8471698" cy="1168400"/>
          </a:xfrm>
          <a:prstGeom prst="rect">
            <a:avLst/>
          </a:prstGeom>
          <a:noFill/>
        </p:spPr>
        <p:txBody>
          <a:bodyPr wrap="square" rtlCol="0">
            <a:spAutoFit/>
            <a:scene3d>
              <a:camera prst="orthographicFront"/>
              <a:lightRig rig="threePt" dir="t"/>
            </a:scene3d>
            <a:sp3d contourW="12700"/>
          </a:bodyPr>
          <a:lstStyle/>
          <a:p>
            <a:pPr algn="l">
              <a:defRPr/>
            </a:pPr>
            <a:r>
              <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cs typeface="Arial" panose="020B0604020202020204" pitchFamily="34" charset="0"/>
              </a:rPr>
              <a:t>NHL球员的工资帽和当年实际工资是不同的，工资帽是年薪总额除以年数，就是这个球员所占球队工资帽的额度。每个球员的工资帽的工资天数是186天，如果他有几天受伤，这几天的工资帽份额是不能算在工资帽中的。工资帽的数额是基本工资加奖金（签字费）。</a:t>
            </a:r>
            <a:endPar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cs typeface="Arial" panose="020B0604020202020204" pitchFamily="34" charset="0"/>
            </a:endParaRPr>
          </a:p>
          <a:p>
            <a:pPr algn="l">
              <a:defRPr/>
            </a:pPr>
            <a:r>
              <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cs typeface="Arial" panose="020B0604020202020204" pitchFamily="34" charset="0"/>
              </a:rPr>
              <a:t>球员的交易也是球员换球员，中间不能有转会费。球员交换的价值有所剩合同的年份和金额来确定，每次交易和签约都需要联盟法律部门的签字许可。</a:t>
            </a:r>
            <a:endPar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2" name="文本框 11"/>
          <p:cNvSpPr txBox="1"/>
          <p:nvPr/>
        </p:nvSpPr>
        <p:spPr>
          <a:xfrm>
            <a:off x="556895" y="1351280"/>
            <a:ext cx="2584450" cy="2306955"/>
          </a:xfrm>
          <a:prstGeom prst="rect">
            <a:avLst/>
          </a:prstGeom>
          <a:noFill/>
        </p:spPr>
        <p:txBody>
          <a:bodyPr wrap="square" rtlCol="0">
            <a:spAutoFit/>
            <a:scene3d>
              <a:camera prst="orthographicFront"/>
              <a:lightRig rig="threePt" dir="t"/>
            </a:scene3d>
            <a:sp3d contourW="12700"/>
          </a:bodyPr>
          <a:lstStyle/>
          <a:p>
            <a:pPr algn="just" fontAlgn="auto">
              <a:lnSpc>
                <a:spcPct val="150000"/>
              </a:lnSpc>
              <a:defRPr/>
            </a:pPr>
            <a:r>
              <a:rPr lang="en-US" altLang="zh-CN" sz="1600" b="1"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从博弈论的观点来看，工资帽的设定反而使球队的平均工资支出实现的上涨</a:t>
            </a:r>
            <a:r>
              <a:rPr lang="zh-CN" altLang="en-US" sz="1600" b="1"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a:t>
            </a:r>
            <a:r>
              <a:rPr lang="zh-CN" altLang="en-US" sz="16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工资帽的直接作用是提高普通球员的待遇，相反超级巨星的工资则会下降。</a:t>
            </a:r>
            <a:endParaRPr lang="zh-CN" altLang="en-US" sz="160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3" name="文本框 12"/>
          <p:cNvSpPr txBox="1"/>
          <p:nvPr/>
        </p:nvSpPr>
        <p:spPr>
          <a:xfrm>
            <a:off x="8054975" y="1351280"/>
            <a:ext cx="3736340" cy="2306955"/>
          </a:xfrm>
          <a:prstGeom prst="rect">
            <a:avLst/>
          </a:prstGeom>
          <a:noFill/>
        </p:spPr>
        <p:txBody>
          <a:bodyPr wrap="square" rtlCol="0">
            <a:spAutoFit/>
            <a:scene3d>
              <a:camera prst="orthographicFront"/>
              <a:lightRig rig="threePt" dir="t"/>
            </a:scene3d>
            <a:sp3d contourW="12700"/>
          </a:bodyPr>
          <a:lstStyle/>
          <a:p>
            <a:pPr algn="just" fontAlgn="auto">
              <a:lnSpc>
                <a:spcPct val="150000"/>
              </a:lnSpc>
              <a:defRPr/>
            </a:pPr>
            <a:r>
              <a:rPr lang="en-US" altLang="zh-CN" sz="1600" b="1"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设立薪酬上限更重要的意义是使联盟始终保持足够的竞争力。</a:t>
            </a:r>
            <a:r>
              <a:rPr lang="en-US" altLang="zh-CN" sz="16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比赛越激烈，实力越均衡，球迷的兴趣就会高涨，电视转播的价值也会相应的提高，联盟的收入自然会得到提升，进而反哺球队提供更高的球员薪资，以此实现良性循环。</a:t>
            </a:r>
            <a:endParaRPr lang="en-US" altLang="zh-CN" sz="160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淘宝网chenying0907出品 6"/>
          <p:cNvSpPr/>
          <p:nvPr/>
        </p:nvSpPr>
        <p:spPr>
          <a:xfrm>
            <a:off x="-6350" y="-8255"/>
            <a:ext cx="12198350" cy="6865938"/>
          </a:xfrm>
          <a:prstGeom prst="rect">
            <a:avLst/>
          </a:prstGeom>
          <a:solidFill>
            <a:srgbClr val="BAE4FF">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 name="箭头: V 形 1"/>
          <p:cNvSpPr/>
          <p:nvPr/>
        </p:nvSpPr>
        <p:spPr>
          <a:xfrm>
            <a:off x="973183" y="3030582"/>
            <a:ext cx="2704012" cy="796835"/>
          </a:xfrm>
          <a:prstGeom prst="chevron">
            <a:avLst/>
          </a:prstGeom>
          <a:solidFill>
            <a:srgbClr val="B8D4E9"/>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solidFill>
                  <a:schemeClr val="tx1"/>
                </a:solidFill>
                <a:latin typeface="方正悠黑简体 509R" panose="02000000000000000000" pitchFamily="2" charset="-122"/>
                <a:ea typeface="方正悠黑简体 509R" panose="02000000000000000000" pitchFamily="2" charset="-122"/>
              </a:rPr>
              <a:t>STEP 01</a:t>
            </a:r>
            <a:endParaRPr lang="zh-CN" altLang="en-US" sz="3200" b="1" dirty="0">
              <a:solidFill>
                <a:schemeClr val="tx1"/>
              </a:solidFill>
              <a:latin typeface="方正悠黑简体 509R" panose="02000000000000000000" pitchFamily="2" charset="-122"/>
              <a:ea typeface="方正悠黑简体 509R" panose="02000000000000000000" pitchFamily="2" charset="-122"/>
            </a:endParaRPr>
          </a:p>
        </p:txBody>
      </p:sp>
      <p:pic>
        <p:nvPicPr>
          <p:cNvPr id="7" name="图形 6" descr="饼图"/>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a:off x="1778726" y="4330338"/>
            <a:ext cx="914400" cy="914400"/>
          </a:xfrm>
          <a:prstGeom prst="rect">
            <a:avLst/>
          </a:prstGeom>
        </p:spPr>
      </p:pic>
      <p:pic>
        <p:nvPicPr>
          <p:cNvPr id="10" name="图形 9" descr="剧本"/>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564188" y="1704257"/>
            <a:ext cx="914400" cy="914400"/>
          </a:xfrm>
          <a:prstGeom prst="rect">
            <a:avLst/>
          </a:prstGeom>
        </p:spPr>
      </p:pic>
      <p:pic>
        <p:nvPicPr>
          <p:cNvPr id="12" name="图形 11" descr="云计算"/>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993948" y="4330338"/>
            <a:ext cx="914400" cy="914400"/>
          </a:xfrm>
          <a:prstGeom prst="rect">
            <a:avLst/>
          </a:prstGeom>
        </p:spPr>
      </p:pic>
      <p:pic>
        <p:nvPicPr>
          <p:cNvPr id="14" name="图形 13" descr="太阳系"/>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273285" y="1704257"/>
            <a:ext cx="914400" cy="914400"/>
          </a:xfrm>
          <a:prstGeom prst="rect">
            <a:avLst/>
          </a:prstGeom>
        </p:spPr>
      </p:pic>
      <p:sp>
        <p:nvSpPr>
          <p:cNvPr id="15" name="箭头: V 形 14"/>
          <p:cNvSpPr/>
          <p:nvPr/>
        </p:nvSpPr>
        <p:spPr>
          <a:xfrm>
            <a:off x="3592286" y="3030582"/>
            <a:ext cx="2704012" cy="796835"/>
          </a:xfrm>
          <a:prstGeom prst="chevron">
            <a:avLst/>
          </a:prstGeom>
          <a:solidFill>
            <a:srgbClr val="01527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solidFill>
                  <a:schemeClr val="bg1"/>
                </a:solidFill>
                <a:latin typeface="方正悠黑简体 509R" panose="02000000000000000000" pitchFamily="2" charset="-122"/>
                <a:ea typeface="方正悠黑简体 509R" panose="02000000000000000000" pitchFamily="2" charset="-122"/>
              </a:rPr>
              <a:t>STEP 02</a:t>
            </a:r>
            <a:endParaRPr lang="zh-CN" altLang="en-US" sz="3200" b="1" dirty="0">
              <a:solidFill>
                <a:schemeClr val="bg1"/>
              </a:solidFill>
              <a:latin typeface="方正悠黑简体 509R" panose="02000000000000000000" pitchFamily="2" charset="-122"/>
              <a:ea typeface="方正悠黑简体 509R" panose="02000000000000000000" pitchFamily="2" charset="-122"/>
            </a:endParaRPr>
          </a:p>
        </p:txBody>
      </p:sp>
      <p:sp>
        <p:nvSpPr>
          <p:cNvPr id="16" name="箭头: V 形 15"/>
          <p:cNvSpPr/>
          <p:nvPr/>
        </p:nvSpPr>
        <p:spPr>
          <a:xfrm>
            <a:off x="6159138" y="3030581"/>
            <a:ext cx="2704012" cy="796835"/>
          </a:xfrm>
          <a:prstGeom prst="chevron">
            <a:avLst/>
          </a:prstGeom>
          <a:solidFill>
            <a:srgbClr val="B8D4E9"/>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solidFill>
                  <a:schemeClr val="tx1"/>
                </a:solidFill>
                <a:latin typeface="方正悠黑简体 509R" panose="02000000000000000000" pitchFamily="2" charset="-122"/>
                <a:ea typeface="方正悠黑简体 509R" panose="02000000000000000000" pitchFamily="2" charset="-122"/>
              </a:rPr>
              <a:t>STEP 03</a:t>
            </a:r>
            <a:endParaRPr lang="zh-CN" altLang="en-US" sz="3200" b="1" dirty="0">
              <a:solidFill>
                <a:schemeClr val="tx1"/>
              </a:solidFill>
              <a:latin typeface="方正悠黑简体 509R" panose="02000000000000000000" pitchFamily="2" charset="-122"/>
              <a:ea typeface="方正悠黑简体 509R" panose="02000000000000000000" pitchFamily="2" charset="-122"/>
            </a:endParaRPr>
          </a:p>
        </p:txBody>
      </p:sp>
      <p:sp>
        <p:nvSpPr>
          <p:cNvPr id="17" name="箭头: V 形 16"/>
          <p:cNvSpPr/>
          <p:nvPr/>
        </p:nvSpPr>
        <p:spPr>
          <a:xfrm>
            <a:off x="8725990" y="3030580"/>
            <a:ext cx="2704012" cy="796835"/>
          </a:xfrm>
          <a:prstGeom prst="chevron">
            <a:avLst/>
          </a:prstGeom>
          <a:solidFill>
            <a:srgbClr val="01527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solidFill>
                  <a:schemeClr val="bg1"/>
                </a:solidFill>
                <a:latin typeface="方正悠黑简体 509R" panose="02000000000000000000" pitchFamily="2" charset="-122"/>
                <a:ea typeface="方正悠黑简体 509R" panose="02000000000000000000" pitchFamily="2" charset="-122"/>
              </a:rPr>
              <a:t>STEP 04</a:t>
            </a:r>
            <a:endParaRPr lang="zh-CN" altLang="en-US" sz="3200" b="1" dirty="0">
              <a:solidFill>
                <a:schemeClr val="bg1"/>
              </a:solidFill>
              <a:latin typeface="方正悠黑简体 509R" panose="02000000000000000000" pitchFamily="2" charset="-122"/>
              <a:ea typeface="方正悠黑简体 509R" panose="02000000000000000000" pitchFamily="2" charset="-122"/>
            </a:endParaRPr>
          </a:p>
        </p:txBody>
      </p:sp>
      <p:sp>
        <p:nvSpPr>
          <p:cNvPr id="31" name="文本框 30"/>
          <p:cNvSpPr txBox="1"/>
          <p:nvPr/>
        </p:nvSpPr>
        <p:spPr>
          <a:xfrm>
            <a:off x="3546700" y="333596"/>
            <a:ext cx="5098600" cy="706755"/>
          </a:xfrm>
          <a:prstGeom prst="rect">
            <a:avLst/>
          </a:prstGeom>
          <a:noFill/>
        </p:spPr>
        <p:txBody>
          <a:bodyPr wrap="square" rtlCol="0">
            <a:spAutoFit/>
          </a:bodyPr>
          <a:lstStyle/>
          <a:p>
            <a:pPr algn="ctr"/>
            <a:r>
              <a:rPr lang="en-US" altLang="zh-CN" sz="4000" b="1" spc="300" dirty="0">
                <a:solidFill>
                  <a:srgbClr val="01527F"/>
                </a:solidFill>
                <a:latin typeface="微软雅黑" panose="020B0503020204020204" pitchFamily="34" charset="-122"/>
                <a:ea typeface="微软雅黑" panose="020B0503020204020204" pitchFamily="34" charset="-122"/>
              </a:rPr>
              <a:t>NHL</a:t>
            </a:r>
            <a:r>
              <a:rPr lang="zh-CN" altLang="en-US" sz="4000" b="1" spc="300" dirty="0">
                <a:solidFill>
                  <a:srgbClr val="01527F"/>
                </a:solidFill>
                <a:latin typeface="微软雅黑" panose="020B0503020204020204" pitchFamily="34" charset="-122"/>
                <a:ea typeface="微软雅黑" panose="020B0503020204020204" pitchFamily="34" charset="-122"/>
              </a:rPr>
              <a:t>工资帽弊端</a:t>
            </a:r>
            <a:endParaRPr lang="zh-CN" altLang="en-US" sz="4000" b="1" spc="300" dirty="0">
              <a:solidFill>
                <a:srgbClr val="01527F"/>
              </a:solidFill>
              <a:latin typeface="微软雅黑" panose="020B0503020204020204" pitchFamily="34" charset="-122"/>
              <a:ea typeface="微软雅黑" panose="020B0503020204020204" pitchFamily="34" charset="-122"/>
            </a:endParaRPr>
          </a:p>
        </p:txBody>
      </p:sp>
      <p:grpSp>
        <p:nvGrpSpPr>
          <p:cNvPr id="3" name="组合 2"/>
          <p:cNvGrpSpPr/>
          <p:nvPr/>
        </p:nvGrpSpPr>
        <p:grpSpPr>
          <a:xfrm>
            <a:off x="935203" y="1358679"/>
            <a:ext cx="2379489" cy="1431790"/>
            <a:chOff x="935203" y="1358679"/>
            <a:chExt cx="2379489" cy="1431790"/>
          </a:xfrm>
        </p:grpSpPr>
        <p:sp>
          <p:nvSpPr>
            <p:cNvPr id="19" name="TextBox 19"/>
            <p:cNvSpPr txBox="1"/>
            <p:nvPr/>
          </p:nvSpPr>
          <p:spPr>
            <a:xfrm>
              <a:off x="1130411" y="1358679"/>
              <a:ext cx="2083054" cy="645160"/>
            </a:xfrm>
            <a:prstGeom prst="rect">
              <a:avLst/>
            </a:prstGeom>
            <a:noFill/>
          </p:spPr>
          <p:txBody>
            <a:bodyPr wrap="square" rtlCol="0">
              <a:spAutoFit/>
              <a:scene3d>
                <a:camera prst="orthographicFront"/>
                <a:lightRig rig="threePt" dir="t"/>
              </a:scene3d>
              <a:sp3d contourW="12700"/>
            </a:bodyPr>
            <a:lstStyle>
              <a:defPPr>
                <a:defRPr lang="zh-CN"/>
              </a:defPPr>
              <a:lvl1pPr>
                <a:defRPr sz="1200">
                  <a:solidFill>
                    <a:schemeClr val="tx1">
                      <a:lumMod val="75000"/>
                      <a:lumOff val="25000"/>
                    </a:schemeClr>
                  </a:solidFill>
                  <a:latin typeface="EngraversGothic BT" panose="020B0507020203020204"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1"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rPr>
                <a:t>使相对不受欢迎的球队收益</a:t>
              </a:r>
              <a:endParaRPr kumimoji="0" lang="zh-CN" altLang="en-US" sz="1800" b="1"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endParaRPr>
            </a:p>
          </p:txBody>
        </p:sp>
        <p:sp>
          <p:nvSpPr>
            <p:cNvPr id="32" name="文本框 31"/>
            <p:cNvSpPr txBox="1"/>
            <p:nvPr/>
          </p:nvSpPr>
          <p:spPr>
            <a:xfrm>
              <a:off x="935203" y="2053234"/>
              <a:ext cx="2379489" cy="737235"/>
            </a:xfrm>
            <a:prstGeom prst="rect">
              <a:avLst/>
            </a:prstGeom>
            <a:noFill/>
          </p:spPr>
          <p:txBody>
            <a:bodyPr wrap="square" rtlCol="0">
              <a:spAutoFit/>
              <a:scene3d>
                <a:camera prst="orthographicFront"/>
                <a:lightRig rig="threePt" dir="t"/>
              </a:scene3d>
              <a:sp3d contourW="12700"/>
            </a:bodyPr>
            <a:lstStyle/>
            <a:p>
              <a:pPr algn="just">
                <a:defRPr/>
              </a:pPr>
              <a:r>
                <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cs typeface="Arial" panose="020B0604020202020204" pitchFamily="34" charset="0"/>
                </a:rPr>
                <a:t>工资帽时代平均了每一支球队的支出上限，这种强行平衡反而是最大的不公平所在。</a:t>
              </a:r>
              <a:endPar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cs typeface="Arial" panose="020B0604020202020204" pitchFamily="34" charset="0"/>
              </a:endParaRPr>
            </a:p>
          </p:txBody>
        </p:sp>
      </p:grpSp>
      <p:grpSp>
        <p:nvGrpSpPr>
          <p:cNvPr id="34" name="组合 33"/>
          <p:cNvGrpSpPr/>
          <p:nvPr/>
        </p:nvGrpSpPr>
        <p:grpSpPr>
          <a:xfrm>
            <a:off x="6146860" y="1358679"/>
            <a:ext cx="2379489" cy="1635625"/>
            <a:chOff x="982193" y="1358679"/>
            <a:chExt cx="2379489" cy="1635625"/>
          </a:xfrm>
        </p:grpSpPr>
        <p:sp>
          <p:nvSpPr>
            <p:cNvPr id="35" name="TextBox 19"/>
            <p:cNvSpPr txBox="1"/>
            <p:nvPr/>
          </p:nvSpPr>
          <p:spPr>
            <a:xfrm>
              <a:off x="1130411" y="1358679"/>
              <a:ext cx="2083054" cy="645160"/>
            </a:xfrm>
            <a:prstGeom prst="rect">
              <a:avLst/>
            </a:prstGeom>
            <a:noFill/>
          </p:spPr>
          <p:txBody>
            <a:bodyPr wrap="square" rtlCol="0">
              <a:spAutoFit/>
              <a:scene3d>
                <a:camera prst="orthographicFront"/>
                <a:lightRig rig="threePt" dir="t"/>
              </a:scene3d>
              <a:sp3d contourW="12700"/>
            </a:bodyPr>
            <a:lstStyle>
              <a:defPPr>
                <a:defRPr lang="zh-CN"/>
              </a:defPPr>
              <a:lvl1pPr>
                <a:defRPr sz="1200">
                  <a:solidFill>
                    <a:schemeClr val="tx1">
                      <a:lumMod val="75000"/>
                      <a:lumOff val="25000"/>
                    </a:schemeClr>
                  </a:solidFill>
                  <a:latin typeface="EngraversGothic BT" panose="020B0507020203020204"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1"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rPr>
                <a:t>创造了不公平的交易市场</a:t>
              </a:r>
              <a:endParaRPr kumimoji="0" lang="zh-CN" altLang="en-US" sz="1800" b="1"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endParaRPr>
            </a:p>
          </p:txBody>
        </p:sp>
        <p:sp>
          <p:nvSpPr>
            <p:cNvPr id="36" name="文本框 35"/>
            <p:cNvSpPr txBox="1"/>
            <p:nvPr/>
          </p:nvSpPr>
          <p:spPr>
            <a:xfrm>
              <a:off x="982193" y="2041169"/>
              <a:ext cx="2379489" cy="953135"/>
            </a:xfrm>
            <a:prstGeom prst="rect">
              <a:avLst/>
            </a:prstGeom>
            <a:noFill/>
          </p:spPr>
          <p:txBody>
            <a:bodyPr wrap="square" rtlCol="0">
              <a:spAutoFit/>
              <a:scene3d>
                <a:camera prst="orthographicFront"/>
                <a:lightRig rig="threePt" dir="t"/>
              </a:scene3d>
              <a:sp3d contourW="12700"/>
            </a:bodyPr>
            <a:lstStyle/>
            <a:p>
              <a:pPr algn="just">
                <a:defRPr/>
              </a:pPr>
              <a:r>
                <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cs typeface="Arial" panose="020B0604020202020204" pitchFamily="34" charset="0"/>
                </a:rPr>
                <a:t>球队不会因为达到帽的上限而必须忍痛放走大牌球员，或是看着他拿到完全与实力不相匹配的工资。</a:t>
              </a:r>
              <a:endPar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cs typeface="Arial" panose="020B0604020202020204" pitchFamily="34" charset="0"/>
              </a:endParaRPr>
            </a:p>
          </p:txBody>
        </p:sp>
      </p:grpSp>
      <p:grpSp>
        <p:nvGrpSpPr>
          <p:cNvPr id="37" name="组合 36"/>
          <p:cNvGrpSpPr/>
          <p:nvPr/>
        </p:nvGrpSpPr>
        <p:grpSpPr>
          <a:xfrm>
            <a:off x="3488326" y="4068012"/>
            <a:ext cx="2379489" cy="1813425"/>
            <a:chOff x="982193" y="1358679"/>
            <a:chExt cx="2379489" cy="1813425"/>
          </a:xfrm>
        </p:grpSpPr>
        <p:sp>
          <p:nvSpPr>
            <p:cNvPr id="38" name="TextBox 19"/>
            <p:cNvSpPr txBox="1"/>
            <p:nvPr/>
          </p:nvSpPr>
          <p:spPr>
            <a:xfrm>
              <a:off x="1130411" y="1358679"/>
              <a:ext cx="2083054" cy="645160"/>
            </a:xfrm>
            <a:prstGeom prst="rect">
              <a:avLst/>
            </a:prstGeom>
            <a:noFill/>
          </p:spPr>
          <p:txBody>
            <a:bodyPr wrap="square" rtlCol="0">
              <a:spAutoFit/>
              <a:scene3d>
                <a:camera prst="orthographicFront"/>
                <a:lightRig rig="threePt" dir="t"/>
              </a:scene3d>
              <a:sp3d contourW="12700"/>
            </a:bodyPr>
            <a:lstStyle>
              <a:defPPr>
                <a:defRPr lang="zh-CN"/>
              </a:defPPr>
              <a:lvl1pPr>
                <a:defRPr sz="1200">
                  <a:solidFill>
                    <a:schemeClr val="tx1">
                      <a:lumMod val="75000"/>
                      <a:lumOff val="25000"/>
                    </a:schemeClr>
                  </a:solidFill>
                  <a:latin typeface="EngraversGothic BT" panose="020B0507020203020204"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1"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rPr>
                <a:t>阻碍球队建立他们想要的阵容</a:t>
              </a:r>
              <a:endParaRPr kumimoji="0" lang="zh-CN" altLang="en-US" sz="1800" b="1"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endParaRPr>
            </a:p>
          </p:txBody>
        </p:sp>
        <p:sp>
          <p:nvSpPr>
            <p:cNvPr id="39" name="文本框 38"/>
            <p:cNvSpPr txBox="1"/>
            <p:nvPr/>
          </p:nvSpPr>
          <p:spPr>
            <a:xfrm>
              <a:off x="982193" y="2003704"/>
              <a:ext cx="2379489" cy="1168400"/>
            </a:xfrm>
            <a:prstGeom prst="rect">
              <a:avLst/>
            </a:prstGeom>
            <a:noFill/>
          </p:spPr>
          <p:txBody>
            <a:bodyPr wrap="square" rtlCol="0">
              <a:spAutoFit/>
              <a:scene3d>
                <a:camera prst="orthographicFront"/>
                <a:lightRig rig="threePt" dir="t"/>
              </a:scene3d>
              <a:sp3d contourW="12700"/>
            </a:bodyPr>
            <a:lstStyle/>
            <a:p>
              <a:pPr algn="just">
                <a:defRPr/>
              </a:pPr>
              <a:r>
                <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cs typeface="Arial" panose="020B0604020202020204" pitchFamily="34" charset="0"/>
                </a:rPr>
                <a:t>NHL给球员的薪资制度</a:t>
              </a: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cs typeface="Arial" panose="020B0604020202020204" pitchFamily="34" charset="0"/>
                </a:rPr>
                <a:t>，目前形成了一个正态分布的曲线。NHL球员的能力必须遵守正态分布，然而实际上却远非如此。</a:t>
              </a:r>
              <a:endPar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cs typeface="Arial" panose="020B0604020202020204" pitchFamily="34" charset="0"/>
              </a:endParaRPr>
            </a:p>
          </p:txBody>
        </p:sp>
      </p:grpSp>
      <p:grpSp>
        <p:nvGrpSpPr>
          <p:cNvPr id="40" name="组合 39"/>
          <p:cNvGrpSpPr/>
          <p:nvPr/>
        </p:nvGrpSpPr>
        <p:grpSpPr>
          <a:xfrm>
            <a:off x="8652993" y="4068012"/>
            <a:ext cx="2379489" cy="2028690"/>
            <a:chOff x="982193" y="1358679"/>
            <a:chExt cx="2379489" cy="2028690"/>
          </a:xfrm>
        </p:grpSpPr>
        <p:sp>
          <p:nvSpPr>
            <p:cNvPr id="41" name="TextBox 19"/>
            <p:cNvSpPr txBox="1"/>
            <p:nvPr/>
          </p:nvSpPr>
          <p:spPr>
            <a:xfrm>
              <a:off x="1130411" y="1358679"/>
              <a:ext cx="2083054" cy="645160"/>
            </a:xfrm>
            <a:prstGeom prst="rect">
              <a:avLst/>
            </a:prstGeom>
            <a:noFill/>
          </p:spPr>
          <p:txBody>
            <a:bodyPr wrap="square" rtlCol="0">
              <a:spAutoFit/>
              <a:scene3d>
                <a:camera prst="orthographicFront"/>
                <a:lightRig rig="threePt" dir="t"/>
              </a:scene3d>
              <a:sp3d contourW="12700"/>
            </a:bodyPr>
            <a:lstStyle>
              <a:defPPr>
                <a:defRPr lang="zh-CN"/>
              </a:defPPr>
              <a:lvl1pPr>
                <a:defRPr sz="1200">
                  <a:solidFill>
                    <a:schemeClr val="tx1">
                      <a:lumMod val="75000"/>
                      <a:lumOff val="25000"/>
                    </a:schemeClr>
                  </a:solidFill>
                  <a:latin typeface="EngraversGothic BT" panose="020B0507020203020204"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1"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rPr>
                <a:t>使得球员实力被不断低估</a:t>
              </a:r>
              <a:endParaRPr kumimoji="0" lang="zh-CN" altLang="en-US" sz="1800" b="1"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endParaRPr>
            </a:p>
          </p:txBody>
        </p:sp>
        <p:sp>
          <p:nvSpPr>
            <p:cNvPr id="42" name="文本框 41"/>
            <p:cNvSpPr txBox="1"/>
            <p:nvPr/>
          </p:nvSpPr>
          <p:spPr>
            <a:xfrm>
              <a:off x="982193" y="2003704"/>
              <a:ext cx="2379489" cy="1383665"/>
            </a:xfrm>
            <a:prstGeom prst="rect">
              <a:avLst/>
            </a:prstGeom>
            <a:noFill/>
          </p:spPr>
          <p:txBody>
            <a:bodyPr wrap="square" rtlCol="0">
              <a:spAutoFit/>
              <a:scene3d>
                <a:camera prst="orthographicFront"/>
                <a:lightRig rig="threePt" dir="t"/>
              </a:scene3d>
              <a:sp3d contourW="12700"/>
            </a:bodyPr>
            <a:lstStyle/>
            <a:p>
              <a:pPr algn="just">
                <a:defRPr/>
              </a:pPr>
              <a:r>
                <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cs typeface="Arial" panose="020B0604020202020204" pitchFamily="34" charset="0"/>
                </a:rPr>
                <a:t>球队想要留住他们的头牌巨星，并且随着这些大牌们的薪水增加，总经理们要被迫在市场上寻找相对便宜的球员来填补工资帽最后的一点空白。</a:t>
              </a:r>
              <a:endPar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cs typeface="Arial" panose="020B0604020202020204" pitchFamily="34" charset="0"/>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图片 35"/>
          <p:cNvPicPr>
            <a:picLocks noChangeAspect="1"/>
          </p:cNvPicPr>
          <p:nvPr/>
        </p:nvPicPr>
        <p:blipFill>
          <a:blip r:embed="rId1">
            <a:alphaModFix amt="39000"/>
            <a:extLst>
              <a:ext uri="{28A0092B-C50C-407E-A947-70E740481C1C}">
                <a14:useLocalDpi xmlns:a14="http://schemas.microsoft.com/office/drawing/2010/main" val="0"/>
              </a:ext>
            </a:extLst>
          </a:blip>
          <a:stretch>
            <a:fillRect/>
          </a:stretch>
        </p:blipFill>
        <p:spPr>
          <a:xfrm>
            <a:off x="0" y="-296"/>
            <a:ext cx="12235194" cy="8156796"/>
          </a:xfrm>
          <a:prstGeom prst="rect">
            <a:avLst/>
          </a:prstGeom>
        </p:spPr>
      </p:pic>
      <p:sp>
        <p:nvSpPr>
          <p:cNvPr id="37" name="淘宝网chenying0907出品 6"/>
          <p:cNvSpPr/>
          <p:nvPr/>
        </p:nvSpPr>
        <p:spPr>
          <a:xfrm>
            <a:off x="-3175" y="-3969"/>
            <a:ext cx="12198350" cy="6865938"/>
          </a:xfrm>
          <a:prstGeom prst="rect">
            <a:avLst/>
          </a:prstGeom>
          <a:solidFill>
            <a:srgbClr val="E3EDF7">
              <a:alpha val="6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nvGrpSpPr>
          <p:cNvPr id="98" name="组合 97"/>
          <p:cNvGrpSpPr/>
          <p:nvPr/>
        </p:nvGrpSpPr>
        <p:grpSpPr>
          <a:xfrm>
            <a:off x="7661366" y="1038497"/>
            <a:ext cx="3115491" cy="339283"/>
            <a:chOff x="7661366" y="1038497"/>
            <a:chExt cx="3115491" cy="339283"/>
          </a:xfrm>
        </p:grpSpPr>
        <p:cxnSp>
          <p:nvCxnSpPr>
            <p:cNvPr id="89" name="直接连接符 88"/>
            <p:cNvCxnSpPr/>
            <p:nvPr/>
          </p:nvCxnSpPr>
          <p:spPr>
            <a:xfrm flipV="1">
              <a:off x="7661366" y="1038497"/>
              <a:ext cx="398417" cy="339283"/>
            </a:xfrm>
            <a:prstGeom prst="line">
              <a:avLst/>
            </a:prstGeom>
            <a:ln>
              <a:solidFill>
                <a:srgbClr val="81ACCE"/>
              </a:solidFill>
              <a:prstDash val="sysDot"/>
            </a:ln>
          </p:spPr>
          <p:style>
            <a:lnRef idx="1">
              <a:schemeClr val="accent1"/>
            </a:lnRef>
            <a:fillRef idx="0">
              <a:schemeClr val="accent1"/>
            </a:fillRef>
            <a:effectRef idx="0">
              <a:schemeClr val="accent1"/>
            </a:effectRef>
            <a:fontRef idx="minor">
              <a:schemeClr val="tx1"/>
            </a:fontRef>
          </p:style>
        </p:cxnSp>
        <p:cxnSp>
          <p:nvCxnSpPr>
            <p:cNvPr id="91" name="直接箭头连接符 90"/>
            <p:cNvCxnSpPr/>
            <p:nvPr/>
          </p:nvCxnSpPr>
          <p:spPr>
            <a:xfrm>
              <a:off x="8059783" y="1038497"/>
              <a:ext cx="2717074" cy="0"/>
            </a:xfrm>
            <a:prstGeom prst="straightConnector1">
              <a:avLst/>
            </a:prstGeom>
            <a:ln>
              <a:solidFill>
                <a:srgbClr val="81ACCE"/>
              </a:solidFill>
              <a:prstDash val="sysDot"/>
              <a:tailEnd type="triangle"/>
            </a:ln>
          </p:spPr>
          <p:style>
            <a:lnRef idx="1">
              <a:schemeClr val="accent1"/>
            </a:lnRef>
            <a:fillRef idx="0">
              <a:schemeClr val="accent1"/>
            </a:fillRef>
            <a:effectRef idx="0">
              <a:schemeClr val="accent1"/>
            </a:effectRef>
            <a:fontRef idx="minor">
              <a:schemeClr val="tx1"/>
            </a:fontRef>
          </p:style>
        </p:cxnSp>
      </p:grpSp>
      <p:grpSp>
        <p:nvGrpSpPr>
          <p:cNvPr id="99" name="组合 98"/>
          <p:cNvGrpSpPr/>
          <p:nvPr/>
        </p:nvGrpSpPr>
        <p:grpSpPr>
          <a:xfrm flipV="1">
            <a:off x="7530737" y="5001639"/>
            <a:ext cx="3115491" cy="339283"/>
            <a:chOff x="7661366" y="1038497"/>
            <a:chExt cx="3115491" cy="339283"/>
          </a:xfrm>
        </p:grpSpPr>
        <p:cxnSp>
          <p:nvCxnSpPr>
            <p:cNvPr id="100" name="直接连接符 99"/>
            <p:cNvCxnSpPr/>
            <p:nvPr/>
          </p:nvCxnSpPr>
          <p:spPr>
            <a:xfrm flipV="1">
              <a:off x="7661366" y="1038497"/>
              <a:ext cx="398417" cy="339283"/>
            </a:xfrm>
            <a:prstGeom prst="line">
              <a:avLst/>
            </a:prstGeom>
            <a:ln>
              <a:solidFill>
                <a:srgbClr val="333F50"/>
              </a:solidFill>
              <a:prstDash val="sysDot"/>
            </a:ln>
          </p:spPr>
          <p:style>
            <a:lnRef idx="1">
              <a:schemeClr val="accent1"/>
            </a:lnRef>
            <a:fillRef idx="0">
              <a:schemeClr val="accent1"/>
            </a:fillRef>
            <a:effectRef idx="0">
              <a:schemeClr val="accent1"/>
            </a:effectRef>
            <a:fontRef idx="minor">
              <a:schemeClr val="tx1"/>
            </a:fontRef>
          </p:style>
        </p:cxnSp>
        <p:cxnSp>
          <p:nvCxnSpPr>
            <p:cNvPr id="101" name="直接箭头连接符 100"/>
            <p:cNvCxnSpPr/>
            <p:nvPr/>
          </p:nvCxnSpPr>
          <p:spPr>
            <a:xfrm>
              <a:off x="8059783" y="1038497"/>
              <a:ext cx="2717074" cy="0"/>
            </a:xfrm>
            <a:prstGeom prst="straightConnector1">
              <a:avLst/>
            </a:prstGeom>
            <a:ln>
              <a:solidFill>
                <a:srgbClr val="333F50"/>
              </a:solidFill>
              <a:prstDash val="sysDot"/>
              <a:tailEnd type="triangle"/>
            </a:ln>
          </p:spPr>
          <p:style>
            <a:lnRef idx="1">
              <a:schemeClr val="accent1"/>
            </a:lnRef>
            <a:fillRef idx="0">
              <a:schemeClr val="accent1"/>
            </a:fillRef>
            <a:effectRef idx="0">
              <a:schemeClr val="accent1"/>
            </a:effectRef>
            <a:fontRef idx="minor">
              <a:schemeClr val="tx1"/>
            </a:fontRef>
          </p:style>
        </p:cxnSp>
      </p:grpSp>
      <p:grpSp>
        <p:nvGrpSpPr>
          <p:cNvPr id="102" name="组合 101"/>
          <p:cNvGrpSpPr/>
          <p:nvPr/>
        </p:nvGrpSpPr>
        <p:grpSpPr>
          <a:xfrm flipH="1">
            <a:off x="1322008" y="1084216"/>
            <a:ext cx="3115491" cy="339283"/>
            <a:chOff x="7661366" y="1038497"/>
            <a:chExt cx="3115491" cy="339283"/>
          </a:xfrm>
        </p:grpSpPr>
        <p:cxnSp>
          <p:nvCxnSpPr>
            <p:cNvPr id="103" name="直接连接符 102"/>
            <p:cNvCxnSpPr/>
            <p:nvPr/>
          </p:nvCxnSpPr>
          <p:spPr>
            <a:xfrm flipV="1">
              <a:off x="7661366" y="1038497"/>
              <a:ext cx="398417" cy="339283"/>
            </a:xfrm>
            <a:prstGeom prst="line">
              <a:avLst/>
            </a:prstGeom>
            <a:ln>
              <a:solidFill>
                <a:srgbClr val="333F50"/>
              </a:solidFill>
              <a:prstDash val="sysDot"/>
            </a:ln>
          </p:spPr>
          <p:style>
            <a:lnRef idx="1">
              <a:schemeClr val="accent1"/>
            </a:lnRef>
            <a:fillRef idx="0">
              <a:schemeClr val="accent1"/>
            </a:fillRef>
            <a:effectRef idx="0">
              <a:schemeClr val="accent1"/>
            </a:effectRef>
            <a:fontRef idx="minor">
              <a:schemeClr val="tx1"/>
            </a:fontRef>
          </p:style>
        </p:cxnSp>
        <p:cxnSp>
          <p:nvCxnSpPr>
            <p:cNvPr id="104" name="直接箭头连接符 103"/>
            <p:cNvCxnSpPr/>
            <p:nvPr/>
          </p:nvCxnSpPr>
          <p:spPr>
            <a:xfrm>
              <a:off x="8059783" y="1038497"/>
              <a:ext cx="2717074" cy="0"/>
            </a:xfrm>
            <a:prstGeom prst="straightConnector1">
              <a:avLst/>
            </a:prstGeom>
            <a:ln>
              <a:solidFill>
                <a:srgbClr val="333F50"/>
              </a:solidFill>
              <a:prstDash val="sysDot"/>
              <a:tailEnd type="triangle"/>
            </a:ln>
          </p:spPr>
          <p:style>
            <a:lnRef idx="1">
              <a:schemeClr val="accent1"/>
            </a:lnRef>
            <a:fillRef idx="0">
              <a:schemeClr val="accent1"/>
            </a:fillRef>
            <a:effectRef idx="0">
              <a:schemeClr val="accent1"/>
            </a:effectRef>
            <a:fontRef idx="minor">
              <a:schemeClr val="tx1"/>
            </a:fontRef>
          </p:style>
        </p:cxnSp>
      </p:grpSp>
      <p:sp>
        <p:nvSpPr>
          <p:cNvPr id="106" name="TextBox 19"/>
          <p:cNvSpPr txBox="1"/>
          <p:nvPr/>
        </p:nvSpPr>
        <p:spPr>
          <a:xfrm flipH="1">
            <a:off x="737089" y="1423499"/>
            <a:ext cx="3171128" cy="460375"/>
          </a:xfrm>
          <a:prstGeom prst="rect">
            <a:avLst/>
          </a:prstGeom>
          <a:noFill/>
        </p:spPr>
        <p:txBody>
          <a:bodyPr wrap="square" rtlCol="0">
            <a:spAutoFit/>
            <a:scene3d>
              <a:camera prst="orthographicFront"/>
              <a:lightRig rig="threePt" dir="t"/>
            </a:scene3d>
            <a:sp3d contourW="12700"/>
          </a:bodyPr>
          <a:lstStyle>
            <a:defPPr>
              <a:defRPr lang="zh-CN"/>
            </a:defPPr>
            <a:lvl1pPr>
              <a:defRPr sz="1200">
                <a:solidFill>
                  <a:schemeClr val="tx1">
                    <a:lumMod val="75000"/>
                    <a:lumOff val="25000"/>
                  </a:schemeClr>
                </a:solidFill>
                <a:latin typeface="EngraversGothic BT" panose="020B0507020203020204" pitchFamily="34" charset="0"/>
              </a:defRPr>
            </a:lvl1p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zh-CN" altLang="en-US" sz="2400" b="1"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rPr>
              <a:t>买断（</a:t>
            </a:r>
            <a:r>
              <a:rPr kumimoji="0" lang="en-US" altLang="zh-CN" sz="2400" b="1"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rPr>
              <a:t>Buyout</a:t>
            </a:r>
            <a:r>
              <a:rPr kumimoji="0" lang="zh-CN" altLang="en-US" sz="2400" b="1"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rPr>
              <a:t>）</a:t>
            </a:r>
            <a:endParaRPr kumimoji="0" lang="zh-CN" altLang="en-US" sz="2400" b="1"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endParaRPr>
          </a:p>
        </p:txBody>
      </p:sp>
      <p:grpSp>
        <p:nvGrpSpPr>
          <p:cNvPr id="111" name="组合 110"/>
          <p:cNvGrpSpPr/>
          <p:nvPr/>
        </p:nvGrpSpPr>
        <p:grpSpPr>
          <a:xfrm flipH="1" flipV="1">
            <a:off x="1191152" y="4933721"/>
            <a:ext cx="3115491" cy="339283"/>
            <a:chOff x="7661366" y="1038497"/>
            <a:chExt cx="3115491" cy="339283"/>
          </a:xfrm>
        </p:grpSpPr>
        <p:cxnSp>
          <p:nvCxnSpPr>
            <p:cNvPr id="112" name="直接连接符 111"/>
            <p:cNvCxnSpPr/>
            <p:nvPr/>
          </p:nvCxnSpPr>
          <p:spPr>
            <a:xfrm flipV="1">
              <a:off x="7661366" y="1038497"/>
              <a:ext cx="398417" cy="339283"/>
            </a:xfrm>
            <a:prstGeom prst="line">
              <a:avLst/>
            </a:prstGeom>
            <a:ln>
              <a:solidFill>
                <a:srgbClr val="81ACCE"/>
              </a:solidFill>
              <a:prstDash val="sysDot"/>
            </a:ln>
          </p:spPr>
          <p:style>
            <a:lnRef idx="1">
              <a:schemeClr val="accent1"/>
            </a:lnRef>
            <a:fillRef idx="0">
              <a:schemeClr val="accent1"/>
            </a:fillRef>
            <a:effectRef idx="0">
              <a:schemeClr val="accent1"/>
            </a:effectRef>
            <a:fontRef idx="minor">
              <a:schemeClr val="tx1"/>
            </a:fontRef>
          </p:style>
        </p:cxnSp>
        <p:cxnSp>
          <p:nvCxnSpPr>
            <p:cNvPr id="113" name="直接箭头连接符 112"/>
            <p:cNvCxnSpPr/>
            <p:nvPr/>
          </p:nvCxnSpPr>
          <p:spPr>
            <a:xfrm>
              <a:off x="8059783" y="1038497"/>
              <a:ext cx="2717074" cy="0"/>
            </a:xfrm>
            <a:prstGeom prst="straightConnector1">
              <a:avLst/>
            </a:prstGeom>
            <a:ln>
              <a:solidFill>
                <a:srgbClr val="81ACCE"/>
              </a:solidFill>
              <a:prstDash val="sysDot"/>
              <a:tailEnd type="triangle"/>
            </a:ln>
          </p:spPr>
          <p:style>
            <a:lnRef idx="1">
              <a:schemeClr val="accent1"/>
            </a:lnRef>
            <a:fillRef idx="0">
              <a:schemeClr val="accent1"/>
            </a:fillRef>
            <a:effectRef idx="0">
              <a:schemeClr val="accent1"/>
            </a:effectRef>
            <a:fontRef idx="minor">
              <a:schemeClr val="tx1"/>
            </a:fontRef>
          </p:style>
        </p:cxnSp>
      </p:grpSp>
      <p:grpSp>
        <p:nvGrpSpPr>
          <p:cNvPr id="31" name="组合 30"/>
          <p:cNvGrpSpPr/>
          <p:nvPr/>
        </p:nvGrpSpPr>
        <p:grpSpPr>
          <a:xfrm>
            <a:off x="4515684" y="1756063"/>
            <a:ext cx="2953099" cy="2953097"/>
            <a:chOff x="1704701" y="849086"/>
            <a:chExt cx="5909420" cy="5909416"/>
          </a:xfrm>
        </p:grpSpPr>
        <p:sp>
          <p:nvSpPr>
            <p:cNvPr id="32" name="任意多边形: 形状 31"/>
            <p:cNvSpPr/>
            <p:nvPr/>
          </p:nvSpPr>
          <p:spPr>
            <a:xfrm rot="2700000">
              <a:off x="1704703" y="849086"/>
              <a:ext cx="3461657" cy="3461657"/>
            </a:xfrm>
            <a:custGeom>
              <a:avLst/>
              <a:gdLst>
                <a:gd name="connsiteX0" fmla="*/ 276517 w 3461657"/>
                <a:gd name="connsiteY0" fmla="*/ 0 h 3461657"/>
                <a:gd name="connsiteX1" fmla="*/ 3185140 w 3461657"/>
                <a:gd name="connsiteY1" fmla="*/ 0 h 3461657"/>
                <a:gd name="connsiteX2" fmla="*/ 3461657 w 3461657"/>
                <a:gd name="connsiteY2" fmla="*/ 276517 h 3461657"/>
                <a:gd name="connsiteX3" fmla="*/ 3461657 w 3461657"/>
                <a:gd name="connsiteY3" fmla="*/ 1730828 h 3461657"/>
                <a:gd name="connsiteX4" fmla="*/ 2007345 w 3461657"/>
                <a:gd name="connsiteY4" fmla="*/ 1730828 h 3461657"/>
                <a:gd name="connsiteX5" fmla="*/ 1730828 w 3461657"/>
                <a:gd name="connsiteY5" fmla="*/ 2007345 h 3461657"/>
                <a:gd name="connsiteX6" fmla="*/ 1730828 w 3461657"/>
                <a:gd name="connsiteY6" fmla="*/ 3461657 h 3461657"/>
                <a:gd name="connsiteX7" fmla="*/ 276517 w 3461657"/>
                <a:gd name="connsiteY7" fmla="*/ 3461657 h 3461657"/>
                <a:gd name="connsiteX8" fmla="*/ 0 w 3461657"/>
                <a:gd name="connsiteY8" fmla="*/ 3185140 h 3461657"/>
                <a:gd name="connsiteX9" fmla="*/ 0 w 3461657"/>
                <a:gd name="connsiteY9" fmla="*/ 276517 h 3461657"/>
                <a:gd name="connsiteX10" fmla="*/ 276517 w 3461657"/>
                <a:gd name="connsiteY10" fmla="*/ 0 h 3461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61657" h="3461657">
                  <a:moveTo>
                    <a:pt x="276517" y="0"/>
                  </a:moveTo>
                  <a:lnTo>
                    <a:pt x="3185140" y="0"/>
                  </a:lnTo>
                  <a:cubicBezTo>
                    <a:pt x="3337856" y="0"/>
                    <a:pt x="3461657" y="123801"/>
                    <a:pt x="3461657" y="276517"/>
                  </a:cubicBezTo>
                  <a:lnTo>
                    <a:pt x="3461657" y="1730828"/>
                  </a:lnTo>
                  <a:lnTo>
                    <a:pt x="2007345" y="1730828"/>
                  </a:lnTo>
                  <a:cubicBezTo>
                    <a:pt x="1854629" y="1730828"/>
                    <a:pt x="1730828" y="1854629"/>
                    <a:pt x="1730828" y="2007345"/>
                  </a:cubicBezTo>
                  <a:lnTo>
                    <a:pt x="1730828" y="3461657"/>
                  </a:lnTo>
                  <a:lnTo>
                    <a:pt x="276517" y="3461657"/>
                  </a:lnTo>
                  <a:cubicBezTo>
                    <a:pt x="123801" y="3461657"/>
                    <a:pt x="0" y="3337856"/>
                    <a:pt x="0" y="3185140"/>
                  </a:cubicBezTo>
                  <a:lnTo>
                    <a:pt x="0" y="276517"/>
                  </a:lnTo>
                  <a:cubicBezTo>
                    <a:pt x="0" y="123801"/>
                    <a:pt x="123801" y="0"/>
                    <a:pt x="276517" y="0"/>
                  </a:cubicBezTo>
                  <a:close/>
                </a:path>
              </a:pathLst>
            </a:custGeom>
            <a:solidFill>
              <a:srgbClr val="00456F"/>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任意多边形: 形状 32"/>
            <p:cNvSpPr/>
            <p:nvPr/>
          </p:nvSpPr>
          <p:spPr>
            <a:xfrm rot="8100000">
              <a:off x="4152463" y="849088"/>
              <a:ext cx="3461657" cy="3461657"/>
            </a:xfrm>
            <a:custGeom>
              <a:avLst/>
              <a:gdLst>
                <a:gd name="connsiteX0" fmla="*/ 276517 w 3461657"/>
                <a:gd name="connsiteY0" fmla="*/ 0 h 3461657"/>
                <a:gd name="connsiteX1" fmla="*/ 3185140 w 3461657"/>
                <a:gd name="connsiteY1" fmla="*/ 0 h 3461657"/>
                <a:gd name="connsiteX2" fmla="*/ 3461657 w 3461657"/>
                <a:gd name="connsiteY2" fmla="*/ 276517 h 3461657"/>
                <a:gd name="connsiteX3" fmla="*/ 3461657 w 3461657"/>
                <a:gd name="connsiteY3" fmla="*/ 1730828 h 3461657"/>
                <a:gd name="connsiteX4" fmla="*/ 2007345 w 3461657"/>
                <a:gd name="connsiteY4" fmla="*/ 1730828 h 3461657"/>
                <a:gd name="connsiteX5" fmla="*/ 1730828 w 3461657"/>
                <a:gd name="connsiteY5" fmla="*/ 2007345 h 3461657"/>
                <a:gd name="connsiteX6" fmla="*/ 1730828 w 3461657"/>
                <a:gd name="connsiteY6" fmla="*/ 3461657 h 3461657"/>
                <a:gd name="connsiteX7" fmla="*/ 276517 w 3461657"/>
                <a:gd name="connsiteY7" fmla="*/ 3461657 h 3461657"/>
                <a:gd name="connsiteX8" fmla="*/ 0 w 3461657"/>
                <a:gd name="connsiteY8" fmla="*/ 3185140 h 3461657"/>
                <a:gd name="connsiteX9" fmla="*/ 0 w 3461657"/>
                <a:gd name="connsiteY9" fmla="*/ 276517 h 3461657"/>
                <a:gd name="connsiteX10" fmla="*/ 276517 w 3461657"/>
                <a:gd name="connsiteY10" fmla="*/ 0 h 3461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61657" h="3461657">
                  <a:moveTo>
                    <a:pt x="276517" y="0"/>
                  </a:moveTo>
                  <a:lnTo>
                    <a:pt x="3185140" y="0"/>
                  </a:lnTo>
                  <a:cubicBezTo>
                    <a:pt x="3337856" y="0"/>
                    <a:pt x="3461657" y="123801"/>
                    <a:pt x="3461657" y="276517"/>
                  </a:cubicBezTo>
                  <a:lnTo>
                    <a:pt x="3461657" y="1730828"/>
                  </a:lnTo>
                  <a:lnTo>
                    <a:pt x="2007345" y="1730828"/>
                  </a:lnTo>
                  <a:cubicBezTo>
                    <a:pt x="1854629" y="1730828"/>
                    <a:pt x="1730828" y="1854629"/>
                    <a:pt x="1730828" y="2007345"/>
                  </a:cubicBezTo>
                  <a:lnTo>
                    <a:pt x="1730828" y="3461657"/>
                  </a:lnTo>
                  <a:lnTo>
                    <a:pt x="276517" y="3461657"/>
                  </a:lnTo>
                  <a:cubicBezTo>
                    <a:pt x="123801" y="3461657"/>
                    <a:pt x="0" y="3337856"/>
                    <a:pt x="0" y="3185140"/>
                  </a:cubicBezTo>
                  <a:lnTo>
                    <a:pt x="0" y="276517"/>
                  </a:lnTo>
                  <a:cubicBezTo>
                    <a:pt x="0" y="123801"/>
                    <a:pt x="123801" y="0"/>
                    <a:pt x="276517" y="0"/>
                  </a:cubicBezTo>
                  <a:close/>
                </a:path>
              </a:pathLst>
            </a:custGeom>
            <a:solidFill>
              <a:srgbClr val="0285C8"/>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任意多边形: 形状 33"/>
            <p:cNvSpPr/>
            <p:nvPr/>
          </p:nvSpPr>
          <p:spPr>
            <a:xfrm rot="18900000" flipV="1">
              <a:off x="4152464" y="3296845"/>
              <a:ext cx="3461657" cy="3461657"/>
            </a:xfrm>
            <a:custGeom>
              <a:avLst/>
              <a:gdLst>
                <a:gd name="connsiteX0" fmla="*/ 276517 w 3461657"/>
                <a:gd name="connsiteY0" fmla="*/ 0 h 3461657"/>
                <a:gd name="connsiteX1" fmla="*/ 3185140 w 3461657"/>
                <a:gd name="connsiteY1" fmla="*/ 0 h 3461657"/>
                <a:gd name="connsiteX2" fmla="*/ 3461657 w 3461657"/>
                <a:gd name="connsiteY2" fmla="*/ 276517 h 3461657"/>
                <a:gd name="connsiteX3" fmla="*/ 3461657 w 3461657"/>
                <a:gd name="connsiteY3" fmla="*/ 1730828 h 3461657"/>
                <a:gd name="connsiteX4" fmla="*/ 2007345 w 3461657"/>
                <a:gd name="connsiteY4" fmla="*/ 1730828 h 3461657"/>
                <a:gd name="connsiteX5" fmla="*/ 1730828 w 3461657"/>
                <a:gd name="connsiteY5" fmla="*/ 2007345 h 3461657"/>
                <a:gd name="connsiteX6" fmla="*/ 1730828 w 3461657"/>
                <a:gd name="connsiteY6" fmla="*/ 3461657 h 3461657"/>
                <a:gd name="connsiteX7" fmla="*/ 276517 w 3461657"/>
                <a:gd name="connsiteY7" fmla="*/ 3461657 h 3461657"/>
                <a:gd name="connsiteX8" fmla="*/ 0 w 3461657"/>
                <a:gd name="connsiteY8" fmla="*/ 3185140 h 3461657"/>
                <a:gd name="connsiteX9" fmla="*/ 0 w 3461657"/>
                <a:gd name="connsiteY9" fmla="*/ 276517 h 3461657"/>
                <a:gd name="connsiteX10" fmla="*/ 276517 w 3461657"/>
                <a:gd name="connsiteY10" fmla="*/ 0 h 3461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61657" h="3461657">
                  <a:moveTo>
                    <a:pt x="276517" y="0"/>
                  </a:moveTo>
                  <a:lnTo>
                    <a:pt x="3185140" y="0"/>
                  </a:lnTo>
                  <a:cubicBezTo>
                    <a:pt x="3337856" y="0"/>
                    <a:pt x="3461657" y="123801"/>
                    <a:pt x="3461657" y="276517"/>
                  </a:cubicBezTo>
                  <a:lnTo>
                    <a:pt x="3461657" y="1730828"/>
                  </a:lnTo>
                  <a:lnTo>
                    <a:pt x="2007345" y="1730828"/>
                  </a:lnTo>
                  <a:cubicBezTo>
                    <a:pt x="1854629" y="1730828"/>
                    <a:pt x="1730828" y="1854629"/>
                    <a:pt x="1730828" y="2007345"/>
                  </a:cubicBezTo>
                  <a:lnTo>
                    <a:pt x="1730828" y="3461657"/>
                  </a:lnTo>
                  <a:lnTo>
                    <a:pt x="276517" y="3461657"/>
                  </a:lnTo>
                  <a:cubicBezTo>
                    <a:pt x="123801" y="3461657"/>
                    <a:pt x="0" y="3337856"/>
                    <a:pt x="0" y="3185140"/>
                  </a:cubicBezTo>
                  <a:lnTo>
                    <a:pt x="0" y="276517"/>
                  </a:lnTo>
                  <a:cubicBezTo>
                    <a:pt x="0" y="123801"/>
                    <a:pt x="123801" y="0"/>
                    <a:pt x="276517" y="0"/>
                  </a:cubicBezTo>
                  <a:close/>
                </a:path>
              </a:pathLst>
            </a:custGeom>
            <a:solidFill>
              <a:srgbClr val="00456F"/>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任意多边形: 形状 34"/>
            <p:cNvSpPr/>
            <p:nvPr/>
          </p:nvSpPr>
          <p:spPr>
            <a:xfrm rot="13500000" flipH="1">
              <a:off x="1704701" y="3296844"/>
              <a:ext cx="3461657" cy="3461657"/>
            </a:xfrm>
            <a:custGeom>
              <a:avLst/>
              <a:gdLst>
                <a:gd name="connsiteX0" fmla="*/ 276517 w 3461657"/>
                <a:gd name="connsiteY0" fmla="*/ 0 h 3461657"/>
                <a:gd name="connsiteX1" fmla="*/ 3185140 w 3461657"/>
                <a:gd name="connsiteY1" fmla="*/ 0 h 3461657"/>
                <a:gd name="connsiteX2" fmla="*/ 3461657 w 3461657"/>
                <a:gd name="connsiteY2" fmla="*/ 276517 h 3461657"/>
                <a:gd name="connsiteX3" fmla="*/ 3461657 w 3461657"/>
                <a:gd name="connsiteY3" fmla="*/ 1730828 h 3461657"/>
                <a:gd name="connsiteX4" fmla="*/ 2007345 w 3461657"/>
                <a:gd name="connsiteY4" fmla="*/ 1730828 h 3461657"/>
                <a:gd name="connsiteX5" fmla="*/ 1730828 w 3461657"/>
                <a:gd name="connsiteY5" fmla="*/ 2007345 h 3461657"/>
                <a:gd name="connsiteX6" fmla="*/ 1730828 w 3461657"/>
                <a:gd name="connsiteY6" fmla="*/ 3461657 h 3461657"/>
                <a:gd name="connsiteX7" fmla="*/ 276517 w 3461657"/>
                <a:gd name="connsiteY7" fmla="*/ 3461657 h 3461657"/>
                <a:gd name="connsiteX8" fmla="*/ 0 w 3461657"/>
                <a:gd name="connsiteY8" fmla="*/ 3185140 h 3461657"/>
                <a:gd name="connsiteX9" fmla="*/ 0 w 3461657"/>
                <a:gd name="connsiteY9" fmla="*/ 276517 h 3461657"/>
                <a:gd name="connsiteX10" fmla="*/ 276517 w 3461657"/>
                <a:gd name="connsiteY10" fmla="*/ 0 h 3461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61657" h="3461657">
                  <a:moveTo>
                    <a:pt x="276517" y="0"/>
                  </a:moveTo>
                  <a:lnTo>
                    <a:pt x="3185140" y="0"/>
                  </a:lnTo>
                  <a:cubicBezTo>
                    <a:pt x="3337856" y="0"/>
                    <a:pt x="3461657" y="123801"/>
                    <a:pt x="3461657" y="276517"/>
                  </a:cubicBezTo>
                  <a:lnTo>
                    <a:pt x="3461657" y="1730828"/>
                  </a:lnTo>
                  <a:lnTo>
                    <a:pt x="2007345" y="1730828"/>
                  </a:lnTo>
                  <a:cubicBezTo>
                    <a:pt x="1854629" y="1730828"/>
                    <a:pt x="1730828" y="1854629"/>
                    <a:pt x="1730828" y="2007345"/>
                  </a:cubicBezTo>
                  <a:lnTo>
                    <a:pt x="1730828" y="3461657"/>
                  </a:lnTo>
                  <a:lnTo>
                    <a:pt x="276517" y="3461657"/>
                  </a:lnTo>
                  <a:cubicBezTo>
                    <a:pt x="123801" y="3461657"/>
                    <a:pt x="0" y="3337856"/>
                    <a:pt x="0" y="3185140"/>
                  </a:cubicBezTo>
                  <a:lnTo>
                    <a:pt x="0" y="276517"/>
                  </a:lnTo>
                  <a:cubicBezTo>
                    <a:pt x="0" y="123801"/>
                    <a:pt x="123801" y="0"/>
                    <a:pt x="276517" y="0"/>
                  </a:cubicBezTo>
                  <a:close/>
                </a:path>
              </a:pathLst>
            </a:custGeom>
            <a:solidFill>
              <a:srgbClr val="0285C8"/>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9" name="文本框 38"/>
          <p:cNvSpPr txBox="1"/>
          <p:nvPr/>
        </p:nvSpPr>
        <p:spPr>
          <a:xfrm>
            <a:off x="933547" y="1847571"/>
            <a:ext cx="3037803" cy="521970"/>
          </a:xfrm>
          <a:prstGeom prst="rect">
            <a:avLst/>
          </a:prstGeom>
          <a:noFill/>
        </p:spPr>
        <p:txBody>
          <a:bodyPr wrap="square" rtlCol="0">
            <a:spAutoFit/>
            <a:scene3d>
              <a:camera prst="orthographicFront"/>
              <a:lightRig rig="threePt" dir="t"/>
            </a:scene3d>
            <a:sp3d contourW="12700"/>
          </a:bodyPr>
          <a:lstStyle/>
          <a:p>
            <a:pPr algn="just">
              <a:defRPr/>
            </a:pP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cs typeface="Arial" panose="020B0604020202020204" pitchFamily="34" charset="0"/>
              </a:rPr>
              <a:t>买断这个球员的合同，提前与该球员终止合约的行为。</a:t>
            </a:r>
            <a:endPar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0" name="TextBox 19"/>
          <p:cNvSpPr txBox="1"/>
          <p:nvPr/>
        </p:nvSpPr>
        <p:spPr>
          <a:xfrm flipH="1">
            <a:off x="737089" y="3895766"/>
            <a:ext cx="3171128" cy="460375"/>
          </a:xfrm>
          <a:prstGeom prst="rect">
            <a:avLst/>
          </a:prstGeom>
          <a:noFill/>
        </p:spPr>
        <p:txBody>
          <a:bodyPr wrap="square" rtlCol="0">
            <a:spAutoFit/>
            <a:scene3d>
              <a:camera prst="orthographicFront"/>
              <a:lightRig rig="threePt" dir="t"/>
            </a:scene3d>
            <a:sp3d contourW="12700"/>
          </a:bodyPr>
          <a:lstStyle>
            <a:defPPr>
              <a:defRPr lang="zh-CN"/>
            </a:defPPr>
            <a:lvl1pPr>
              <a:defRPr sz="1200">
                <a:solidFill>
                  <a:schemeClr val="tx1">
                    <a:lumMod val="75000"/>
                    <a:lumOff val="25000"/>
                  </a:schemeClr>
                </a:solidFill>
                <a:latin typeface="EngraversGothic BT" panose="020B0507020203020204" pitchFamily="34" charset="0"/>
              </a:defRPr>
            </a:lvl1p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zh-CN" altLang="en-US" sz="2400" b="1"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rPr>
              <a:t>长期伤病名单（</a:t>
            </a:r>
            <a:r>
              <a:rPr kumimoji="0" lang="en-US" altLang="zh-CN" sz="2400" b="1"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rPr>
              <a:t>LTIR</a:t>
            </a:r>
            <a:r>
              <a:rPr kumimoji="0" lang="zh-CN" altLang="en-US" sz="2400" b="1"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rPr>
              <a:t>）</a:t>
            </a:r>
            <a:endParaRPr kumimoji="0" lang="zh-CN" altLang="en-US" sz="2400" b="1"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endParaRPr>
          </a:p>
        </p:txBody>
      </p:sp>
      <p:sp>
        <p:nvSpPr>
          <p:cNvPr id="41" name="文本框 40"/>
          <p:cNvSpPr txBox="1"/>
          <p:nvPr/>
        </p:nvSpPr>
        <p:spPr>
          <a:xfrm>
            <a:off x="933547" y="4319838"/>
            <a:ext cx="3037803" cy="1599565"/>
          </a:xfrm>
          <a:prstGeom prst="rect">
            <a:avLst/>
          </a:prstGeom>
          <a:noFill/>
        </p:spPr>
        <p:txBody>
          <a:bodyPr wrap="square" rtlCol="0">
            <a:spAutoFit/>
            <a:scene3d>
              <a:camera prst="orthographicFront"/>
              <a:lightRig rig="threePt" dir="t"/>
            </a:scene3d>
            <a:sp3d contourW="12700"/>
          </a:bodyPr>
          <a:lstStyle/>
          <a:p>
            <a:pPr algn="just">
              <a:defRPr/>
            </a:pPr>
            <a:r>
              <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cs typeface="Arial" panose="020B0604020202020204" pitchFamily="34" charset="0"/>
              </a:rPr>
              <a:t>long term injuried reserve</a:t>
            </a:r>
            <a:endPar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cs typeface="Arial" panose="020B0604020202020204" pitchFamily="34" charset="0"/>
            </a:endParaRPr>
          </a:p>
          <a:p>
            <a:pPr algn="just">
              <a:defRPr/>
            </a:pP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cs typeface="Arial" panose="020B0604020202020204" pitchFamily="34" charset="0"/>
              </a:rPr>
              <a:t>将这名球员放到长期伤病名单里，那么这名球员恢复之前，这名球员的</a:t>
            </a:r>
            <a:r>
              <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cs typeface="Arial" panose="020B0604020202020204" pitchFamily="34" charset="0"/>
              </a:rPr>
              <a:t>Cap Hit</a:t>
            </a: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cs typeface="Arial" panose="020B0604020202020204" pitchFamily="34" charset="0"/>
              </a:rPr>
              <a:t>都不会被算入工资帽。（如</a:t>
            </a:r>
            <a:r>
              <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cs typeface="Arial" panose="020B0604020202020204" pitchFamily="34" charset="0"/>
              </a:rPr>
              <a:t>2021</a:t>
            </a: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cs typeface="Arial" panose="020B0604020202020204" pitchFamily="34" charset="0"/>
              </a:rPr>
              <a:t>年的坦帕湾闪电）</a:t>
            </a:r>
            <a:endPar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cs typeface="Arial" panose="020B0604020202020204" pitchFamily="34" charset="0"/>
            </a:endParaRPr>
          </a:p>
          <a:p>
            <a:pPr algn="just">
              <a:defRPr/>
            </a:pPr>
            <a:endPar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cs typeface="Arial" panose="020B0604020202020204" pitchFamily="34" charset="0"/>
            </a:endParaRPr>
          </a:p>
          <a:p>
            <a:pPr algn="just">
              <a:defRPr/>
            </a:pPr>
            <a:endPar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2" name="TextBox 19"/>
          <p:cNvSpPr txBox="1"/>
          <p:nvPr/>
        </p:nvSpPr>
        <p:spPr>
          <a:xfrm flipH="1">
            <a:off x="8214880" y="1423499"/>
            <a:ext cx="3171128" cy="460375"/>
          </a:xfrm>
          <a:prstGeom prst="rect">
            <a:avLst/>
          </a:prstGeom>
          <a:noFill/>
        </p:spPr>
        <p:txBody>
          <a:bodyPr wrap="square" rtlCol="0">
            <a:spAutoFit/>
            <a:scene3d>
              <a:camera prst="orthographicFront"/>
              <a:lightRig rig="threePt" dir="t"/>
            </a:scene3d>
            <a:sp3d contourW="12700"/>
          </a:bodyPr>
          <a:lstStyle>
            <a:defPPr>
              <a:defRPr lang="zh-CN"/>
            </a:defPPr>
            <a:lvl1pPr>
              <a:defRPr sz="1200">
                <a:solidFill>
                  <a:schemeClr val="tx1">
                    <a:lumMod val="75000"/>
                    <a:lumOff val="25000"/>
                  </a:schemeClr>
                </a:solidFill>
                <a:latin typeface="EngraversGothic BT" panose="020B0507020203020204" pitchFamily="34" charset="0"/>
              </a:defRPr>
            </a:lvl1pPr>
          </a:lstStyle>
          <a:p>
            <a:pPr marL="0" marR="0" lvl="0" indent="0" defTabSz="914400" rtl="0" eaLnBrk="1" fontAlgn="auto" latinLnBrk="0" hangingPunct="1">
              <a:lnSpc>
                <a:spcPct val="100000"/>
              </a:lnSpc>
              <a:spcBef>
                <a:spcPts val="0"/>
              </a:spcBef>
              <a:spcAft>
                <a:spcPts val="0"/>
              </a:spcAft>
              <a:buClrTx/>
              <a:buSzTx/>
              <a:buFontTx/>
              <a:buNone/>
              <a:defRPr/>
            </a:pPr>
            <a:r>
              <a:rPr kumimoji="0" lang="zh-CN" altLang="en-US" sz="2400" b="1"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rPr>
              <a:t>掩埋（</a:t>
            </a:r>
            <a:r>
              <a:rPr kumimoji="0" lang="en-US" altLang="zh-CN" sz="2400" b="1"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rPr>
              <a:t>Buried</a:t>
            </a:r>
            <a:r>
              <a:rPr kumimoji="0" lang="zh-CN" altLang="en-US" sz="2400" b="1"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rPr>
              <a:t>）</a:t>
            </a:r>
            <a:endParaRPr kumimoji="0" lang="zh-CN" altLang="en-US" sz="2400" b="1"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endParaRPr>
          </a:p>
        </p:txBody>
      </p:sp>
      <p:sp>
        <p:nvSpPr>
          <p:cNvPr id="43" name="文本框 42"/>
          <p:cNvSpPr txBox="1"/>
          <p:nvPr/>
        </p:nvSpPr>
        <p:spPr>
          <a:xfrm>
            <a:off x="8214880" y="1847571"/>
            <a:ext cx="3037803" cy="737235"/>
          </a:xfrm>
          <a:prstGeom prst="rect">
            <a:avLst/>
          </a:prstGeom>
          <a:noFill/>
        </p:spPr>
        <p:txBody>
          <a:bodyPr wrap="square" rtlCol="0">
            <a:spAutoFit/>
            <a:scene3d>
              <a:camera prst="orthographicFront"/>
              <a:lightRig rig="threePt" dir="t"/>
            </a:scene3d>
            <a:sp3d contourW="12700"/>
          </a:bodyPr>
          <a:lstStyle/>
          <a:p>
            <a:pPr algn="just">
              <a:defRPr/>
            </a:pP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cs typeface="Arial" panose="020B0604020202020204" pitchFamily="34" charset="0"/>
              </a:rPr>
              <a:t>将球员放置低一级别的发展联盟的行为。</a:t>
            </a:r>
            <a:endPar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cs typeface="Arial" panose="020B0604020202020204" pitchFamily="34" charset="0"/>
            </a:endParaRPr>
          </a:p>
          <a:p>
            <a:pPr algn="just">
              <a:defRPr/>
            </a:pP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cs typeface="Arial" panose="020B0604020202020204" pitchFamily="34" charset="0"/>
              </a:rPr>
              <a:t>双向合同（</a:t>
            </a:r>
            <a:r>
              <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cs typeface="Arial" panose="020B0604020202020204" pitchFamily="34" charset="0"/>
              </a:rPr>
              <a:t>two-way contract</a:t>
            </a: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cs typeface="Arial" panose="020B0604020202020204" pitchFamily="34" charset="0"/>
              </a:rPr>
              <a:t>）</a:t>
            </a:r>
            <a:endPar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5" name="TextBox 19"/>
          <p:cNvSpPr txBox="1"/>
          <p:nvPr/>
        </p:nvSpPr>
        <p:spPr>
          <a:xfrm flipH="1">
            <a:off x="8214880" y="3878832"/>
            <a:ext cx="3171128" cy="460375"/>
          </a:xfrm>
          <a:prstGeom prst="rect">
            <a:avLst/>
          </a:prstGeom>
          <a:noFill/>
        </p:spPr>
        <p:txBody>
          <a:bodyPr wrap="square" rtlCol="0">
            <a:spAutoFit/>
            <a:scene3d>
              <a:camera prst="orthographicFront"/>
              <a:lightRig rig="threePt" dir="t"/>
            </a:scene3d>
            <a:sp3d contourW="12700"/>
          </a:bodyPr>
          <a:lstStyle>
            <a:defPPr>
              <a:defRPr lang="zh-CN"/>
            </a:defPPr>
            <a:lvl1pPr>
              <a:defRPr sz="1200">
                <a:solidFill>
                  <a:schemeClr val="tx1">
                    <a:lumMod val="75000"/>
                    <a:lumOff val="25000"/>
                  </a:schemeClr>
                </a:solidFill>
                <a:latin typeface="EngraversGothic BT" panose="020B0507020203020204" pitchFamily="34" charset="0"/>
              </a:defRPr>
            </a:lvl1pPr>
          </a:lstStyle>
          <a:p>
            <a:pPr marL="0" marR="0" lvl="0" indent="0" defTabSz="914400" rtl="0" eaLnBrk="1" fontAlgn="auto" latinLnBrk="0" hangingPunct="1">
              <a:lnSpc>
                <a:spcPct val="100000"/>
              </a:lnSpc>
              <a:spcBef>
                <a:spcPts val="0"/>
              </a:spcBef>
              <a:spcAft>
                <a:spcPts val="0"/>
              </a:spcAft>
              <a:buClrTx/>
              <a:buSzTx/>
              <a:buFontTx/>
              <a:buNone/>
              <a:defRPr/>
            </a:pPr>
            <a:r>
              <a:rPr kumimoji="0" lang="zh-CN" altLang="en-US" sz="2400" b="1"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rPr>
              <a:t>交易（</a:t>
            </a:r>
            <a:r>
              <a:rPr kumimoji="0" lang="en-US" altLang="zh-CN" sz="2400" b="1"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rPr>
              <a:t>Trade</a:t>
            </a:r>
            <a:r>
              <a:rPr kumimoji="0" lang="zh-CN" altLang="en-US" sz="2400" b="1"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rPr>
              <a:t>）</a:t>
            </a:r>
            <a:endParaRPr kumimoji="0" lang="zh-CN" altLang="en-US" sz="2400" b="1"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endParaRPr>
          </a:p>
        </p:txBody>
      </p:sp>
      <p:sp>
        <p:nvSpPr>
          <p:cNvPr id="46" name="文本框 45"/>
          <p:cNvSpPr txBox="1"/>
          <p:nvPr/>
        </p:nvSpPr>
        <p:spPr>
          <a:xfrm>
            <a:off x="8214880" y="4302904"/>
            <a:ext cx="3037803" cy="521970"/>
          </a:xfrm>
          <a:prstGeom prst="rect">
            <a:avLst/>
          </a:prstGeom>
          <a:noFill/>
        </p:spPr>
        <p:txBody>
          <a:bodyPr wrap="square" rtlCol="0">
            <a:spAutoFit/>
            <a:scene3d>
              <a:camera prst="orthographicFront"/>
              <a:lightRig rig="threePt" dir="t"/>
            </a:scene3d>
            <a:sp3d contourW="12700"/>
          </a:bodyPr>
          <a:lstStyle/>
          <a:p>
            <a:pPr algn="just">
              <a:defRPr/>
            </a:pP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cs typeface="Arial" panose="020B0604020202020204" pitchFamily="34" charset="0"/>
              </a:rPr>
              <a:t>将球员送至另一支球队的行为。</a:t>
            </a:r>
            <a:endPar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cs typeface="Arial" panose="020B0604020202020204" pitchFamily="34" charset="0"/>
            </a:endParaRPr>
          </a:p>
          <a:p>
            <a:pPr algn="just">
              <a:defRPr/>
            </a:pP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cs typeface="Arial" panose="020B0604020202020204" pitchFamily="34" charset="0"/>
              </a:rPr>
              <a:t>承担薪水（</a:t>
            </a:r>
            <a:r>
              <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cs typeface="Arial" panose="020B0604020202020204" pitchFamily="34" charset="0"/>
              </a:rPr>
              <a:t>Retained Salary</a:t>
            </a: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cs typeface="Arial" panose="020B0604020202020204" pitchFamily="34" charset="0"/>
              </a:rPr>
              <a:t>）</a:t>
            </a:r>
            <a:endPar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8" name="文本框 27"/>
          <p:cNvSpPr txBox="1"/>
          <p:nvPr/>
        </p:nvSpPr>
        <p:spPr>
          <a:xfrm>
            <a:off x="3242945" y="160020"/>
            <a:ext cx="5749290" cy="706755"/>
          </a:xfrm>
          <a:prstGeom prst="rect">
            <a:avLst/>
          </a:prstGeom>
          <a:noFill/>
        </p:spPr>
        <p:txBody>
          <a:bodyPr wrap="square" rtlCol="0">
            <a:spAutoFit/>
          </a:bodyPr>
          <a:p>
            <a:pPr algn="ctr"/>
            <a:r>
              <a:rPr lang="zh-CN" altLang="en-US" sz="4000" b="1" spc="300" dirty="0">
                <a:solidFill>
                  <a:srgbClr val="01527F"/>
                </a:solidFill>
                <a:latin typeface="微软雅黑" panose="020B0503020204020204" pitchFamily="34" charset="-122"/>
                <a:ea typeface="微软雅黑" panose="020B0503020204020204" pitchFamily="34" charset="-122"/>
              </a:rPr>
              <a:t>解决工资帽问题的方法</a:t>
            </a:r>
            <a:endParaRPr lang="zh-CN" altLang="en-US" sz="4000" b="1" spc="300" dirty="0">
              <a:solidFill>
                <a:srgbClr val="01527F"/>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图片 22"/>
          <p:cNvPicPr>
            <a:picLocks noChangeAspect="1"/>
          </p:cNvPicPr>
          <p:nvPr/>
        </p:nvPicPr>
        <p:blipFill rotWithShape="1">
          <a:blip r:embed="rId1">
            <a:extLst>
              <a:ext uri="{28A0092B-C50C-407E-A947-70E740481C1C}">
                <a14:useLocalDpi xmlns:a14="http://schemas.microsoft.com/office/drawing/2010/main" val="0"/>
              </a:ext>
            </a:extLst>
          </a:blip>
          <a:srcRect t="39861" b="22607"/>
          <a:stretch>
            <a:fillRect/>
          </a:stretch>
        </p:blipFill>
        <p:spPr>
          <a:xfrm>
            <a:off x="-6350" y="-9526"/>
            <a:ext cx="12198350" cy="6867526"/>
          </a:xfrm>
          <a:prstGeom prst="rect">
            <a:avLst/>
          </a:prstGeom>
        </p:spPr>
      </p:pic>
      <p:sp>
        <p:nvSpPr>
          <p:cNvPr id="9" name="淘宝网chenying0907出品 9"/>
          <p:cNvSpPr/>
          <p:nvPr/>
        </p:nvSpPr>
        <p:spPr>
          <a:xfrm>
            <a:off x="-3175" y="-9526"/>
            <a:ext cx="12198350" cy="6867526"/>
          </a:xfrm>
          <a:prstGeom prst="rect">
            <a:avLst/>
          </a:prstGeom>
          <a:solidFill>
            <a:srgbClr val="005A93">
              <a:alpha val="7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0" name="淘宝网chenying0907出品 3"/>
          <p:cNvSpPr/>
          <p:nvPr/>
        </p:nvSpPr>
        <p:spPr>
          <a:xfrm>
            <a:off x="8513763" y="-7938"/>
            <a:ext cx="3678237" cy="6865938"/>
          </a:xfrm>
          <a:prstGeom prst="triangle">
            <a:avLst>
              <a:gd name="adj" fmla="val 100000"/>
            </a:avLst>
          </a:prstGeom>
          <a:solidFill>
            <a:srgbClr val="0285C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1" name="淘宝网chenying0907出品 4"/>
          <p:cNvSpPr/>
          <p:nvPr/>
        </p:nvSpPr>
        <p:spPr>
          <a:xfrm rot="10800000">
            <a:off x="8839200" y="-7938"/>
            <a:ext cx="3273425" cy="2905126"/>
          </a:xfrm>
          <a:prstGeom prst="triangle">
            <a:avLst>
              <a:gd name="adj" fmla="val 48620"/>
            </a:avLst>
          </a:prstGeom>
          <a:solidFill>
            <a:srgbClr val="BAE4FF">
              <a:alpha val="6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6" name="淘宝网chenying0907出品 12"/>
          <p:cNvSpPr/>
          <p:nvPr/>
        </p:nvSpPr>
        <p:spPr bwMode="auto">
          <a:xfrm flipH="1">
            <a:off x="-6350" y="5083175"/>
            <a:ext cx="3257550" cy="1774825"/>
          </a:xfrm>
          <a:prstGeom prst="triangle">
            <a:avLst>
              <a:gd name="adj" fmla="val 100000"/>
            </a:avLst>
          </a:prstGeom>
          <a:solidFill>
            <a:srgbClr val="0285C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3" name="淘宝网chenying0907出品 5"/>
          <p:cNvSpPr/>
          <p:nvPr/>
        </p:nvSpPr>
        <p:spPr bwMode="auto">
          <a:xfrm rot="5400000">
            <a:off x="457200" y="5245100"/>
            <a:ext cx="1155700" cy="2070100"/>
          </a:xfrm>
          <a:prstGeom prst="triangle">
            <a:avLst>
              <a:gd name="adj" fmla="val 100000"/>
            </a:avLst>
          </a:prstGeom>
          <a:solidFill>
            <a:srgbClr val="00456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8" name="淘宝网chenying0907出品 6"/>
          <p:cNvSpPr txBox="1">
            <a:spLocks noChangeArrowheads="1"/>
          </p:cNvSpPr>
          <p:nvPr/>
        </p:nvSpPr>
        <p:spPr bwMode="auto">
          <a:xfrm>
            <a:off x="533400" y="2677160"/>
            <a:ext cx="4288155" cy="1323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zh-CN" altLang="en-US" sz="8000" b="1" dirty="0">
                <a:solidFill>
                  <a:srgbClr val="FFFFFF"/>
                </a:solidFill>
                <a:latin typeface="微软雅黑" panose="020B0503020204020204" pitchFamily="34" charset="-122"/>
                <a:ea typeface="微软雅黑" panose="020B0503020204020204" pitchFamily="34" charset="-122"/>
              </a:rPr>
              <a:t>谢谢观看</a:t>
            </a:r>
            <a:endParaRPr lang="zh-CN" altLang="en-US" sz="8000" b="1" dirty="0">
              <a:solidFill>
                <a:srgbClr val="FFFFFF"/>
              </a:solidFill>
              <a:latin typeface="微软雅黑" panose="020B0503020204020204" pitchFamily="34" charset="-122"/>
              <a:ea typeface="微软雅黑" panose="020B0503020204020204" pitchFamily="34" charset="-122"/>
            </a:endParaRPr>
          </a:p>
        </p:txBody>
      </p:sp>
      <p:pic>
        <p:nvPicPr>
          <p:cNvPr id="24" name="图片 23" descr="标志与中英文校名组合规范_左右（反白，在深色背景下使用）.png"/>
          <p:cNvPicPr>
            <a:picLocks noChangeAspect="1"/>
          </p:cNvPicPr>
          <p:nvPr/>
        </p:nvPicPr>
        <p:blipFill>
          <a:blip r:embed="rId2" cstate="print"/>
          <a:stretch>
            <a:fillRect/>
          </a:stretch>
        </p:blipFill>
        <p:spPr>
          <a:xfrm>
            <a:off x="586815" y="795725"/>
            <a:ext cx="1625232" cy="457812"/>
          </a:xfrm>
          <a:prstGeom prst="rect">
            <a:avLst/>
          </a:prstGeom>
        </p:spPr>
      </p:pic>
      <p:sp>
        <p:nvSpPr>
          <p:cNvPr id="25" name="文本框 24"/>
          <p:cNvSpPr txBox="1"/>
          <p:nvPr/>
        </p:nvSpPr>
        <p:spPr>
          <a:xfrm>
            <a:off x="654547" y="4702336"/>
            <a:ext cx="3936000" cy="368300"/>
          </a:xfrm>
          <a:prstGeom prst="rect">
            <a:avLst/>
          </a:prstGeom>
          <a:solidFill>
            <a:srgbClr val="162746">
              <a:alpha val="62745"/>
            </a:srgbClr>
          </a:solidFill>
        </p:spPr>
        <p:txBody>
          <a:bodyPr wrap="square" rtlCol="0">
            <a:spAutoFit/>
          </a:bodyPr>
          <a:lstStyle/>
          <a:p>
            <a:r>
              <a:rPr lang="zh-CN" altLang="en-US" dirty="0">
                <a:solidFill>
                  <a:srgbClr val="D3E6F4"/>
                </a:solidFill>
                <a:latin typeface="方正悠黑简体 504L" panose="02000000000000000000" pitchFamily="2" charset="-122"/>
                <a:ea typeface="方正悠黑简体 504L" panose="02000000000000000000" pitchFamily="2" charset="-122"/>
              </a:rPr>
              <a:t>许奕昕  王嘉艺        </a:t>
            </a:r>
            <a:r>
              <a:rPr lang="en-US" altLang="zh-CN" dirty="0">
                <a:solidFill>
                  <a:srgbClr val="D3E6F4"/>
                </a:solidFill>
                <a:latin typeface="方正悠黑简体 504L" panose="02000000000000000000" pitchFamily="2" charset="-122"/>
                <a:ea typeface="方正悠黑简体 504L" panose="02000000000000000000" pitchFamily="2" charset="-122"/>
              </a:rPr>
              <a:t>2022.5.11</a:t>
            </a:r>
            <a:endParaRPr lang="zh-CN" altLang="en-US" dirty="0">
              <a:solidFill>
                <a:srgbClr val="D3E6F4"/>
              </a:solidFill>
              <a:latin typeface="方正悠黑简体 504L" panose="02000000000000000000" pitchFamily="2" charset="-122"/>
              <a:ea typeface="方正悠黑简体 504L" panose="02000000000000000000"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animEffect transition="in" filter="fade">
                                      <p:cBhvr>
                                        <p:cTn id="9" dur="500"/>
                                        <p:tgtEl>
                                          <p:spTgt spid="10"/>
                                        </p:tgtEl>
                                      </p:cBhvr>
                                    </p:animEffect>
                                  </p:childTnLst>
                                </p:cTn>
                              </p:par>
                              <p:par>
                                <p:cTn id="10" presetID="53" presetClass="entr" presetSubtype="16" fill="hold" grpId="0" nodeType="withEffect">
                                  <p:stCondLst>
                                    <p:cond delay="100"/>
                                  </p:stCondLst>
                                  <p:childTnLst>
                                    <p:set>
                                      <p:cBhvr>
                                        <p:cTn id="11" dur="1" fill="hold">
                                          <p:stCondLst>
                                            <p:cond delay="0"/>
                                          </p:stCondLst>
                                        </p:cTn>
                                        <p:tgtEl>
                                          <p:spTgt spid="11"/>
                                        </p:tgtEl>
                                        <p:attrNameLst>
                                          <p:attrName>style.visibility</p:attrName>
                                        </p:attrNameLst>
                                      </p:cBhvr>
                                      <p:to>
                                        <p:strVal val="visible"/>
                                      </p:to>
                                    </p:set>
                                    <p:anim calcmode="lin" valueType="num">
                                      <p:cBhvr>
                                        <p:cTn id="12" dur="500" fill="hold"/>
                                        <p:tgtEl>
                                          <p:spTgt spid="11"/>
                                        </p:tgtEl>
                                        <p:attrNameLst>
                                          <p:attrName>ppt_w</p:attrName>
                                        </p:attrNameLst>
                                      </p:cBhvr>
                                      <p:tavLst>
                                        <p:tav tm="0">
                                          <p:val>
                                            <p:fltVal val="0"/>
                                          </p:val>
                                        </p:tav>
                                        <p:tav tm="100000">
                                          <p:val>
                                            <p:strVal val="#ppt_w"/>
                                          </p:val>
                                        </p:tav>
                                      </p:tavLst>
                                    </p:anim>
                                    <p:anim calcmode="lin" valueType="num">
                                      <p:cBhvr>
                                        <p:cTn id="13" dur="500" fill="hold"/>
                                        <p:tgtEl>
                                          <p:spTgt spid="11"/>
                                        </p:tgtEl>
                                        <p:attrNameLst>
                                          <p:attrName>ppt_h</p:attrName>
                                        </p:attrNameLst>
                                      </p:cBhvr>
                                      <p:tavLst>
                                        <p:tav tm="0">
                                          <p:val>
                                            <p:fltVal val="0"/>
                                          </p:val>
                                        </p:tav>
                                        <p:tav tm="100000">
                                          <p:val>
                                            <p:strVal val="#ppt_h"/>
                                          </p:val>
                                        </p:tav>
                                      </p:tavLst>
                                    </p:anim>
                                    <p:animEffect transition="in" filter="fade">
                                      <p:cBhvr>
                                        <p:cTn id="1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矩形 61"/>
          <p:cNvSpPr/>
          <p:nvPr/>
        </p:nvSpPr>
        <p:spPr>
          <a:xfrm>
            <a:off x="0" y="3036567"/>
            <a:ext cx="2481943" cy="38214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p:cNvPicPr>
            <a:picLocks noChangeAspect="1"/>
          </p:cNvPicPr>
          <p:nvPr/>
        </p:nvPicPr>
        <p:blipFill rotWithShape="1">
          <a:blip r:embed="rId1">
            <a:extLst>
              <a:ext uri="{28A0092B-C50C-407E-A947-70E740481C1C}">
                <a14:useLocalDpi xmlns:a14="http://schemas.microsoft.com/office/drawing/2010/main" val="0"/>
              </a:ext>
            </a:extLst>
          </a:blip>
          <a:srcRect t="11204" b="4771"/>
          <a:stretch>
            <a:fillRect/>
          </a:stretch>
        </p:blipFill>
        <p:spPr>
          <a:xfrm>
            <a:off x="-20108" y="0"/>
            <a:ext cx="12230414" cy="6858000"/>
          </a:xfrm>
          <a:prstGeom prst="rect">
            <a:avLst/>
          </a:prstGeom>
        </p:spPr>
      </p:pic>
      <p:sp>
        <p:nvSpPr>
          <p:cNvPr id="12" name="淘宝网chenying0907出品 6"/>
          <p:cNvSpPr/>
          <p:nvPr/>
        </p:nvSpPr>
        <p:spPr>
          <a:xfrm>
            <a:off x="-3175" y="-3969"/>
            <a:ext cx="12198350" cy="6865938"/>
          </a:xfrm>
          <a:prstGeom prst="rect">
            <a:avLst/>
          </a:prstGeom>
          <a:solidFill>
            <a:srgbClr val="1F4E79">
              <a:alpha val="4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3" name="淘宝网chenying0907出品 9"/>
          <p:cNvSpPr txBox="1">
            <a:spLocks noChangeArrowheads="1"/>
          </p:cNvSpPr>
          <p:nvPr/>
        </p:nvSpPr>
        <p:spPr bwMode="auto">
          <a:xfrm>
            <a:off x="4106459" y="3555577"/>
            <a:ext cx="409448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4400" b="1" dirty="0">
                <a:solidFill>
                  <a:schemeClr val="bg1"/>
                </a:solidFill>
                <a:latin typeface="微软雅黑" panose="020B0503020204020204" pitchFamily="34" charset="-122"/>
                <a:ea typeface="微软雅黑" panose="020B0503020204020204" pitchFamily="34" charset="-122"/>
              </a:rPr>
              <a:t>冰球运动及规则</a:t>
            </a:r>
            <a:endParaRPr lang="zh-CN" altLang="en-US" sz="4400" b="1" dirty="0">
              <a:solidFill>
                <a:schemeClr val="bg1"/>
              </a:solidFill>
              <a:latin typeface="微软雅黑" panose="020B0503020204020204" pitchFamily="34" charset="-122"/>
              <a:ea typeface="微软雅黑" panose="020B0503020204020204" pitchFamily="34" charset="-122"/>
            </a:endParaRPr>
          </a:p>
        </p:txBody>
      </p:sp>
      <p:sp>
        <p:nvSpPr>
          <p:cNvPr id="26" name="椭圆 25"/>
          <p:cNvSpPr/>
          <p:nvPr/>
        </p:nvSpPr>
        <p:spPr>
          <a:xfrm>
            <a:off x="5083463" y="1253232"/>
            <a:ext cx="2140463" cy="2140463"/>
          </a:xfrm>
          <a:prstGeom prst="ellipse">
            <a:avLst/>
          </a:prstGeom>
          <a:solidFill>
            <a:srgbClr val="0285C8">
              <a:alpha val="6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2" name="椭圆 1"/>
          <p:cNvSpPr/>
          <p:nvPr/>
        </p:nvSpPr>
        <p:spPr>
          <a:xfrm>
            <a:off x="5174737" y="1344506"/>
            <a:ext cx="1957917" cy="1957917"/>
          </a:xfrm>
          <a:prstGeom prst="ellipse">
            <a:avLst/>
          </a:prstGeom>
          <a:solidFill>
            <a:srgbClr val="BAE4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27" name="Object 206"/>
          <p:cNvSpPr txBox="1"/>
          <p:nvPr/>
        </p:nvSpPr>
        <p:spPr>
          <a:xfrm>
            <a:off x="5125906" y="1925215"/>
            <a:ext cx="2006748" cy="843959"/>
          </a:xfrm>
          <a:prstGeom prst="rect">
            <a:avLst/>
          </a:prstGeom>
        </p:spPr>
        <p:txBody>
          <a:bodyPr vert="horz" rtlCol="0" anchor="t" anchorCtr="0">
            <a:noAutofit/>
          </a:bodyPr>
          <a:lstStyle/>
          <a:p>
            <a:pPr algn="ctr">
              <a:lnSpc>
                <a:spcPct val="83000"/>
              </a:lnSpc>
            </a:pPr>
            <a:r>
              <a:rPr lang="zh-CN" sz="7200" b="1" dirty="0">
                <a:solidFill>
                  <a:srgbClr val="00456F"/>
                </a:solidFill>
                <a:latin typeface="微软雅黑" panose="020B0503020204020204" pitchFamily="34" charset="-122"/>
                <a:ea typeface="微软雅黑" panose="020B0503020204020204" pitchFamily="34" charset="-122"/>
              </a:rPr>
              <a:t>01</a:t>
            </a:r>
            <a:endParaRPr lang="zh-CN" altLang="en-US" sz="1200" b="1" dirty="0">
              <a:solidFill>
                <a:srgbClr val="00456F"/>
              </a:solidFill>
              <a:latin typeface="微软雅黑" panose="020B0503020204020204" pitchFamily="34" charset="-122"/>
              <a:ea typeface="微软雅黑" panose="020B0503020204020204" pitchFamily="34" charset="-122"/>
            </a:endParaRPr>
          </a:p>
        </p:txBody>
      </p:sp>
      <p:pic>
        <p:nvPicPr>
          <p:cNvPr id="28" name="图片 27" descr="标志与中英文校名组合规范_左右（反白，在深色背景下使用）.png"/>
          <p:cNvPicPr>
            <a:picLocks noChangeAspect="1"/>
          </p:cNvPicPr>
          <p:nvPr/>
        </p:nvPicPr>
        <p:blipFill>
          <a:blip r:embed="rId2" cstate="print"/>
          <a:stretch>
            <a:fillRect/>
          </a:stretch>
        </p:blipFill>
        <p:spPr>
          <a:xfrm>
            <a:off x="5283384" y="5683609"/>
            <a:ext cx="1625232" cy="457812"/>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淘宝网chenying0907出品 6"/>
          <p:cNvSpPr/>
          <p:nvPr/>
        </p:nvSpPr>
        <p:spPr>
          <a:xfrm>
            <a:off x="-6350" y="-8255"/>
            <a:ext cx="12198350" cy="6865938"/>
          </a:xfrm>
          <a:prstGeom prst="rect">
            <a:avLst/>
          </a:prstGeom>
          <a:solidFill>
            <a:srgbClr val="BAE4FF">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3" name="等腰三角形 42"/>
          <p:cNvSpPr/>
          <p:nvPr/>
        </p:nvSpPr>
        <p:spPr>
          <a:xfrm>
            <a:off x="1051498" y="1528909"/>
            <a:ext cx="3574086" cy="4132481"/>
          </a:xfrm>
          <a:prstGeom prst="triangle">
            <a:avLst/>
          </a:prstGeom>
          <a:solidFill>
            <a:srgbClr val="EDF1F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7" name="组合 36"/>
          <p:cNvGrpSpPr/>
          <p:nvPr/>
        </p:nvGrpSpPr>
        <p:grpSpPr>
          <a:xfrm>
            <a:off x="967316" y="1528909"/>
            <a:ext cx="3514000" cy="4030179"/>
            <a:chOff x="916797" y="986391"/>
            <a:chExt cx="3901628" cy="4474746"/>
          </a:xfrm>
        </p:grpSpPr>
        <p:sp>
          <p:nvSpPr>
            <p:cNvPr id="36" name="任意多边形: 形状 35"/>
            <p:cNvSpPr/>
            <p:nvPr/>
          </p:nvSpPr>
          <p:spPr>
            <a:xfrm>
              <a:off x="2390659" y="986391"/>
              <a:ext cx="962726" cy="1102585"/>
            </a:xfrm>
            <a:custGeom>
              <a:avLst/>
              <a:gdLst>
                <a:gd name="connsiteX0" fmla="*/ 481363 w 962726"/>
                <a:gd name="connsiteY0" fmla="*/ 0 h 1102585"/>
                <a:gd name="connsiteX1" fmla="*/ 962726 w 962726"/>
                <a:gd name="connsiteY1" fmla="*/ 1102585 h 1102585"/>
                <a:gd name="connsiteX2" fmla="*/ 0 w 962726"/>
                <a:gd name="connsiteY2" fmla="*/ 1102585 h 1102585"/>
                <a:gd name="connsiteX3" fmla="*/ 481363 w 962726"/>
                <a:gd name="connsiteY3" fmla="*/ 0 h 1102585"/>
              </a:gdLst>
              <a:ahLst/>
              <a:cxnLst>
                <a:cxn ang="0">
                  <a:pos x="connsiteX0" y="connsiteY0"/>
                </a:cxn>
                <a:cxn ang="0">
                  <a:pos x="connsiteX1" y="connsiteY1"/>
                </a:cxn>
                <a:cxn ang="0">
                  <a:pos x="connsiteX2" y="connsiteY2"/>
                </a:cxn>
                <a:cxn ang="0">
                  <a:pos x="connsiteX3" y="connsiteY3"/>
                </a:cxn>
              </a:cxnLst>
              <a:rect l="l" t="t" r="r" b="b"/>
              <a:pathLst>
                <a:path w="962726" h="1102585">
                  <a:moveTo>
                    <a:pt x="481363" y="0"/>
                  </a:moveTo>
                  <a:lnTo>
                    <a:pt x="962726" y="1102585"/>
                  </a:lnTo>
                  <a:lnTo>
                    <a:pt x="0" y="1102585"/>
                  </a:lnTo>
                  <a:lnTo>
                    <a:pt x="481363" y="0"/>
                  </a:lnTo>
                  <a:close/>
                </a:path>
              </a:pathLst>
            </a:custGeom>
            <a:solidFill>
              <a:srgbClr val="B8D4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5" name="任意多边形: 形状 34"/>
            <p:cNvSpPr/>
            <p:nvPr/>
          </p:nvSpPr>
          <p:spPr>
            <a:xfrm>
              <a:off x="1894410" y="2099079"/>
              <a:ext cx="1946403" cy="1116478"/>
            </a:xfrm>
            <a:custGeom>
              <a:avLst/>
              <a:gdLst>
                <a:gd name="connsiteX0" fmla="*/ 487428 w 1946403"/>
                <a:gd name="connsiteY0" fmla="*/ 0 h 1116478"/>
                <a:gd name="connsiteX1" fmla="*/ 1458975 w 1946403"/>
                <a:gd name="connsiteY1" fmla="*/ 0 h 1116478"/>
                <a:gd name="connsiteX2" fmla="*/ 1946403 w 1946403"/>
                <a:gd name="connsiteY2" fmla="*/ 1116478 h 1116478"/>
                <a:gd name="connsiteX3" fmla="*/ 0 w 1946403"/>
                <a:gd name="connsiteY3" fmla="*/ 1116478 h 1116478"/>
                <a:gd name="connsiteX4" fmla="*/ 487428 w 1946403"/>
                <a:gd name="connsiteY4" fmla="*/ 0 h 1116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6403" h="1116478">
                  <a:moveTo>
                    <a:pt x="487428" y="0"/>
                  </a:moveTo>
                  <a:lnTo>
                    <a:pt x="1458975" y="0"/>
                  </a:lnTo>
                  <a:lnTo>
                    <a:pt x="1946403" y="1116478"/>
                  </a:lnTo>
                  <a:lnTo>
                    <a:pt x="0" y="1116478"/>
                  </a:lnTo>
                  <a:lnTo>
                    <a:pt x="487428" y="0"/>
                  </a:lnTo>
                  <a:close/>
                </a:path>
              </a:pathLst>
            </a:custGeom>
            <a:solidFill>
              <a:srgbClr val="81AC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4" name="任意多边形: 形状 33"/>
            <p:cNvSpPr/>
            <p:nvPr/>
          </p:nvSpPr>
          <p:spPr>
            <a:xfrm>
              <a:off x="1408636" y="3225659"/>
              <a:ext cx="2926772" cy="1112688"/>
            </a:xfrm>
            <a:custGeom>
              <a:avLst/>
              <a:gdLst>
                <a:gd name="connsiteX0" fmla="*/ 485774 w 2926772"/>
                <a:gd name="connsiteY0" fmla="*/ 0 h 1112688"/>
                <a:gd name="connsiteX1" fmla="*/ 2440998 w 2926772"/>
                <a:gd name="connsiteY1" fmla="*/ 0 h 1112688"/>
                <a:gd name="connsiteX2" fmla="*/ 2926772 w 2926772"/>
                <a:gd name="connsiteY2" fmla="*/ 1112688 h 1112688"/>
                <a:gd name="connsiteX3" fmla="*/ 0 w 2926772"/>
                <a:gd name="connsiteY3" fmla="*/ 1112688 h 1112688"/>
                <a:gd name="connsiteX4" fmla="*/ 485774 w 2926772"/>
                <a:gd name="connsiteY4" fmla="*/ 0 h 11126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6772" h="1112688">
                  <a:moveTo>
                    <a:pt x="485774" y="0"/>
                  </a:moveTo>
                  <a:lnTo>
                    <a:pt x="2440998" y="0"/>
                  </a:lnTo>
                  <a:lnTo>
                    <a:pt x="2926772" y="1112688"/>
                  </a:lnTo>
                  <a:lnTo>
                    <a:pt x="0" y="1112688"/>
                  </a:lnTo>
                  <a:lnTo>
                    <a:pt x="485774" y="0"/>
                  </a:lnTo>
                  <a:close/>
                </a:path>
              </a:pathLst>
            </a:custGeom>
            <a:solidFill>
              <a:srgbClr val="0152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3" name="任意多边形: 形状 32"/>
            <p:cNvSpPr/>
            <p:nvPr/>
          </p:nvSpPr>
          <p:spPr>
            <a:xfrm>
              <a:off x="916797" y="4348449"/>
              <a:ext cx="3901628" cy="1112688"/>
            </a:xfrm>
            <a:custGeom>
              <a:avLst/>
              <a:gdLst>
                <a:gd name="connsiteX0" fmla="*/ 485774 w 3901628"/>
                <a:gd name="connsiteY0" fmla="*/ 0 h 1112688"/>
                <a:gd name="connsiteX1" fmla="*/ 3415854 w 3901628"/>
                <a:gd name="connsiteY1" fmla="*/ 0 h 1112688"/>
                <a:gd name="connsiteX2" fmla="*/ 3901628 w 3901628"/>
                <a:gd name="connsiteY2" fmla="*/ 1112688 h 1112688"/>
                <a:gd name="connsiteX3" fmla="*/ 0 w 3901628"/>
                <a:gd name="connsiteY3" fmla="*/ 1112688 h 1112688"/>
                <a:gd name="connsiteX4" fmla="*/ 485774 w 3901628"/>
                <a:gd name="connsiteY4" fmla="*/ 0 h 11126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01628" h="1112688">
                  <a:moveTo>
                    <a:pt x="485774" y="0"/>
                  </a:moveTo>
                  <a:lnTo>
                    <a:pt x="3415854" y="0"/>
                  </a:lnTo>
                  <a:lnTo>
                    <a:pt x="3901628" y="1112688"/>
                  </a:lnTo>
                  <a:lnTo>
                    <a:pt x="0" y="1112688"/>
                  </a:lnTo>
                  <a:lnTo>
                    <a:pt x="485774" y="0"/>
                  </a:lnTo>
                  <a:close/>
                </a:path>
              </a:pathLst>
            </a:custGeom>
            <a:solidFill>
              <a:srgbClr val="1627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45" name="TextBox 19"/>
          <p:cNvSpPr txBox="1"/>
          <p:nvPr/>
        </p:nvSpPr>
        <p:spPr>
          <a:xfrm>
            <a:off x="6303010" y="1529080"/>
            <a:ext cx="4152900" cy="460375"/>
          </a:xfrm>
          <a:prstGeom prst="rect">
            <a:avLst/>
          </a:prstGeom>
          <a:noFill/>
        </p:spPr>
        <p:txBody>
          <a:bodyPr wrap="square" rtlCol="0">
            <a:spAutoFit/>
            <a:scene3d>
              <a:camera prst="orthographicFront"/>
              <a:lightRig rig="threePt" dir="t"/>
            </a:scene3d>
            <a:sp3d contourW="12700"/>
          </a:bodyPr>
          <a:lstStyle>
            <a:defPPr>
              <a:defRPr lang="zh-CN"/>
            </a:defPPr>
            <a:lvl1pPr>
              <a:defRPr sz="1200">
                <a:solidFill>
                  <a:schemeClr val="tx1">
                    <a:lumMod val="75000"/>
                    <a:lumOff val="25000"/>
                  </a:schemeClr>
                </a:solidFill>
                <a:latin typeface="EngraversGothic BT" panose="020B0507020203020204" pitchFamily="34" charset="0"/>
              </a:defRPr>
            </a:lvl1pPr>
          </a:lstStyle>
          <a:p>
            <a:pPr marL="0" marR="0" lvl="0" indent="0" defTabSz="914400" rtl="0" eaLnBrk="1" fontAlgn="auto" latinLnBrk="0" hangingPunct="1">
              <a:lnSpc>
                <a:spcPct val="100000"/>
              </a:lnSpc>
              <a:spcBef>
                <a:spcPts val="0"/>
              </a:spcBef>
              <a:spcAft>
                <a:spcPts val="0"/>
              </a:spcAft>
              <a:buClrTx/>
              <a:buSzTx/>
              <a:buFontTx/>
              <a:buNone/>
              <a:defRPr/>
            </a:pPr>
            <a:r>
              <a:rPr kumimoji="0" lang="zh-CN" altLang="en-US" sz="2400" b="1"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rPr>
              <a:t>现代冰球运动起源于加拿大</a:t>
            </a:r>
            <a:endParaRPr kumimoji="0" lang="zh-CN" altLang="en-US" sz="2400" b="1"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endParaRPr>
          </a:p>
        </p:txBody>
      </p:sp>
      <p:sp>
        <p:nvSpPr>
          <p:cNvPr id="48" name="TextBox 19"/>
          <p:cNvSpPr txBox="1"/>
          <p:nvPr/>
        </p:nvSpPr>
        <p:spPr>
          <a:xfrm>
            <a:off x="6303010" y="2612390"/>
            <a:ext cx="4760595" cy="460375"/>
          </a:xfrm>
          <a:prstGeom prst="rect">
            <a:avLst/>
          </a:prstGeom>
          <a:noFill/>
        </p:spPr>
        <p:txBody>
          <a:bodyPr wrap="square" rtlCol="0">
            <a:spAutoFit/>
            <a:scene3d>
              <a:camera prst="orthographicFront"/>
              <a:lightRig rig="threePt" dir="t"/>
            </a:scene3d>
            <a:sp3d contourW="12700"/>
          </a:bodyPr>
          <a:lstStyle>
            <a:defPPr>
              <a:defRPr lang="zh-CN"/>
            </a:defPPr>
            <a:lvl1pPr>
              <a:defRPr sz="1200">
                <a:solidFill>
                  <a:schemeClr val="tx1">
                    <a:lumMod val="75000"/>
                    <a:lumOff val="25000"/>
                  </a:schemeClr>
                </a:solidFill>
                <a:latin typeface="EngraversGothic BT" panose="020B0507020203020204" pitchFamily="34" charset="0"/>
              </a:defRPr>
            </a:lvl1pPr>
          </a:lstStyle>
          <a:p>
            <a:pPr marL="0" marR="0" lvl="0" indent="0" defTabSz="914400" rtl="0" eaLnBrk="1" fontAlgn="auto" latinLnBrk="0" hangingPunct="1">
              <a:lnSpc>
                <a:spcPct val="100000"/>
              </a:lnSpc>
              <a:spcBef>
                <a:spcPts val="0"/>
              </a:spcBef>
              <a:spcAft>
                <a:spcPts val="0"/>
              </a:spcAft>
              <a:buClrTx/>
              <a:buSzTx/>
              <a:buFontTx/>
              <a:buNone/>
              <a:defRPr/>
            </a:pPr>
            <a:r>
              <a:rPr kumimoji="0" lang="zh-CN" altLang="en-US" sz="2400" b="1"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rPr>
              <a:t>女子冰球运动始于</a:t>
            </a:r>
            <a:r>
              <a:rPr kumimoji="0" lang="en-US" altLang="zh-CN" sz="2400" b="1"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rPr>
              <a:t>19</a:t>
            </a:r>
            <a:r>
              <a:rPr kumimoji="0" lang="zh-CN" altLang="en-US" sz="2400" b="1"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rPr>
              <a:t>世纪</a:t>
            </a:r>
            <a:r>
              <a:rPr kumimoji="0" lang="en-US" altLang="zh-CN" sz="2400" b="1"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rPr>
              <a:t>60</a:t>
            </a:r>
            <a:r>
              <a:rPr kumimoji="0" lang="zh-CN" altLang="en-US" sz="2400" b="1"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rPr>
              <a:t>年代</a:t>
            </a:r>
            <a:endParaRPr kumimoji="0" lang="zh-CN" altLang="en-US" sz="2400" b="1"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endParaRPr>
          </a:p>
        </p:txBody>
      </p:sp>
      <p:sp>
        <p:nvSpPr>
          <p:cNvPr id="51" name="TextBox 19"/>
          <p:cNvSpPr txBox="1"/>
          <p:nvPr/>
        </p:nvSpPr>
        <p:spPr>
          <a:xfrm>
            <a:off x="6303010" y="3633470"/>
            <a:ext cx="4617720" cy="460375"/>
          </a:xfrm>
          <a:prstGeom prst="rect">
            <a:avLst/>
          </a:prstGeom>
          <a:noFill/>
        </p:spPr>
        <p:txBody>
          <a:bodyPr wrap="square" rtlCol="0">
            <a:spAutoFit/>
            <a:scene3d>
              <a:camera prst="orthographicFront"/>
              <a:lightRig rig="threePt" dir="t"/>
            </a:scene3d>
            <a:sp3d contourW="12700"/>
          </a:bodyPr>
          <a:lstStyle>
            <a:defPPr>
              <a:defRPr lang="zh-CN"/>
            </a:defPPr>
            <a:lvl1pPr>
              <a:defRPr sz="1200">
                <a:solidFill>
                  <a:schemeClr val="tx1">
                    <a:lumMod val="75000"/>
                    <a:lumOff val="25000"/>
                  </a:schemeClr>
                </a:solidFill>
                <a:latin typeface="EngraversGothic BT" panose="020B0507020203020204" pitchFamily="34" charset="0"/>
              </a:defRPr>
            </a:lvl1pPr>
          </a:lstStyle>
          <a:p>
            <a:pPr marL="0" marR="0" lvl="0" indent="0" defTabSz="914400" rtl="0" eaLnBrk="1" fontAlgn="auto" latinLnBrk="0" hangingPunct="1">
              <a:lnSpc>
                <a:spcPct val="100000"/>
              </a:lnSpc>
              <a:spcBef>
                <a:spcPts val="0"/>
              </a:spcBef>
              <a:spcAft>
                <a:spcPts val="0"/>
              </a:spcAft>
              <a:buClrTx/>
              <a:buSzTx/>
              <a:buFontTx/>
              <a:buNone/>
              <a:defRPr/>
            </a:pPr>
            <a:r>
              <a:rPr kumimoji="0" lang="en-US" altLang="zh-CN" sz="2400" b="1"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rPr>
              <a:t>1875</a:t>
            </a:r>
            <a:r>
              <a:rPr kumimoji="0" lang="zh-CN" altLang="en-US" sz="2400" b="1"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rPr>
              <a:t>年世界首次正式冰球比赛</a:t>
            </a:r>
            <a:endParaRPr kumimoji="0" lang="zh-CN" altLang="en-US" sz="2400" b="1"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endParaRPr>
          </a:p>
        </p:txBody>
      </p:sp>
      <p:sp>
        <p:nvSpPr>
          <p:cNvPr id="54" name="TextBox 19"/>
          <p:cNvSpPr txBox="1"/>
          <p:nvPr/>
        </p:nvSpPr>
        <p:spPr>
          <a:xfrm>
            <a:off x="6303010" y="4635500"/>
            <a:ext cx="5840730" cy="460375"/>
          </a:xfrm>
          <a:prstGeom prst="rect">
            <a:avLst/>
          </a:prstGeom>
          <a:noFill/>
        </p:spPr>
        <p:txBody>
          <a:bodyPr wrap="square" rtlCol="0">
            <a:spAutoFit/>
            <a:scene3d>
              <a:camera prst="orthographicFront"/>
              <a:lightRig rig="threePt" dir="t"/>
            </a:scene3d>
            <a:sp3d contourW="12700"/>
          </a:bodyPr>
          <a:lstStyle>
            <a:defPPr>
              <a:defRPr lang="zh-CN"/>
            </a:defPPr>
            <a:lvl1pPr>
              <a:defRPr sz="1200">
                <a:solidFill>
                  <a:schemeClr val="tx1">
                    <a:lumMod val="75000"/>
                    <a:lumOff val="25000"/>
                  </a:schemeClr>
                </a:solidFill>
                <a:latin typeface="EngraversGothic BT" panose="020B0507020203020204" pitchFamily="34" charset="0"/>
              </a:defRPr>
            </a:lvl1pPr>
          </a:lstStyle>
          <a:p>
            <a:pPr marL="0" marR="0" lvl="0" indent="0" defTabSz="914400" rtl="0" eaLnBrk="1" fontAlgn="auto" latinLnBrk="0" hangingPunct="1">
              <a:lnSpc>
                <a:spcPct val="100000"/>
              </a:lnSpc>
              <a:spcBef>
                <a:spcPts val="0"/>
              </a:spcBef>
              <a:spcAft>
                <a:spcPts val="0"/>
              </a:spcAft>
              <a:buClrTx/>
              <a:buSzTx/>
              <a:buFontTx/>
              <a:buNone/>
              <a:defRPr/>
            </a:pPr>
            <a:r>
              <a:rPr kumimoji="0" lang="en-US" altLang="zh-CN" sz="2400" b="1"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rPr>
              <a:t>1908</a:t>
            </a:r>
            <a:r>
              <a:rPr kumimoji="0" lang="zh-CN" altLang="en-US" sz="2400" b="1"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rPr>
              <a:t>年成立国际冰球联合会（</a:t>
            </a:r>
            <a:r>
              <a:rPr kumimoji="0" lang="en-US" altLang="zh-CN" sz="2400" b="1"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rPr>
              <a:t>IIHF</a:t>
            </a:r>
            <a:r>
              <a:rPr kumimoji="0" lang="zh-CN" altLang="en-US" sz="2400" b="1"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rPr>
              <a:t>）</a:t>
            </a:r>
            <a:endParaRPr kumimoji="0" lang="zh-CN" altLang="en-US" sz="2400" b="1"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endParaRPr>
          </a:p>
        </p:txBody>
      </p:sp>
      <p:cxnSp>
        <p:nvCxnSpPr>
          <p:cNvPr id="57" name="直接箭头连接符 56"/>
          <p:cNvCxnSpPr/>
          <p:nvPr/>
        </p:nvCxnSpPr>
        <p:spPr>
          <a:xfrm>
            <a:off x="3359536" y="1959228"/>
            <a:ext cx="2736464" cy="0"/>
          </a:xfrm>
          <a:prstGeom prst="straightConnector1">
            <a:avLst/>
          </a:prstGeom>
          <a:ln w="12700">
            <a:solidFill>
              <a:srgbClr val="0285C8"/>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58" name="直接箭头连接符 57"/>
          <p:cNvCxnSpPr/>
          <p:nvPr/>
        </p:nvCxnSpPr>
        <p:spPr>
          <a:xfrm>
            <a:off x="3814209" y="3042457"/>
            <a:ext cx="2281791" cy="0"/>
          </a:xfrm>
          <a:prstGeom prst="straightConnector1">
            <a:avLst/>
          </a:prstGeom>
          <a:ln w="12700">
            <a:solidFill>
              <a:srgbClr val="0285C8"/>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60" name="直接箭头连接符 59"/>
          <p:cNvCxnSpPr/>
          <p:nvPr/>
        </p:nvCxnSpPr>
        <p:spPr>
          <a:xfrm>
            <a:off x="4167845" y="4063935"/>
            <a:ext cx="1928155" cy="0"/>
          </a:xfrm>
          <a:prstGeom prst="straightConnector1">
            <a:avLst/>
          </a:prstGeom>
          <a:ln w="12700">
            <a:solidFill>
              <a:srgbClr val="0285C8"/>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62" name="直接箭头连接符 61"/>
          <p:cNvCxnSpPr/>
          <p:nvPr/>
        </p:nvCxnSpPr>
        <p:spPr>
          <a:xfrm flipV="1">
            <a:off x="4709766" y="5053185"/>
            <a:ext cx="1366564" cy="4832"/>
          </a:xfrm>
          <a:prstGeom prst="straightConnector1">
            <a:avLst/>
          </a:prstGeom>
          <a:ln w="12700">
            <a:solidFill>
              <a:srgbClr val="0285C8"/>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8" name="文本框 27"/>
          <p:cNvSpPr txBox="1"/>
          <p:nvPr/>
        </p:nvSpPr>
        <p:spPr>
          <a:xfrm>
            <a:off x="3546700" y="333596"/>
            <a:ext cx="5098600" cy="706755"/>
          </a:xfrm>
          <a:prstGeom prst="rect">
            <a:avLst/>
          </a:prstGeom>
          <a:noFill/>
        </p:spPr>
        <p:txBody>
          <a:bodyPr wrap="square" rtlCol="0">
            <a:spAutoFit/>
          </a:bodyPr>
          <a:lstStyle/>
          <a:p>
            <a:pPr algn="ctr"/>
            <a:r>
              <a:rPr lang="zh-CN" altLang="en-US" sz="4000" b="1" spc="300" dirty="0">
                <a:solidFill>
                  <a:srgbClr val="01527F"/>
                </a:solidFill>
                <a:latin typeface="微软雅黑" panose="020B0503020204020204" pitchFamily="34" charset="-122"/>
                <a:ea typeface="微软雅黑" panose="020B0503020204020204" pitchFamily="34" charset="-122"/>
              </a:rPr>
              <a:t>冰球运动历史</a:t>
            </a:r>
            <a:endParaRPr lang="zh-CN" altLang="en-US" sz="4000" b="1" spc="300" dirty="0">
              <a:solidFill>
                <a:srgbClr val="01527F"/>
              </a:solidFill>
              <a:latin typeface="微软雅黑" panose="020B0503020204020204" pitchFamily="34" charset="-122"/>
              <a:ea typeface="微软雅黑" panose="020B0503020204020204" pitchFamily="34" charset="-122"/>
            </a:endParaRPr>
          </a:p>
        </p:txBody>
      </p:sp>
      <p:sp>
        <p:nvSpPr>
          <p:cNvPr id="29" name="文本框 28"/>
          <p:cNvSpPr txBox="1"/>
          <p:nvPr/>
        </p:nvSpPr>
        <p:spPr>
          <a:xfrm>
            <a:off x="6303301" y="1987860"/>
            <a:ext cx="5262166" cy="521970"/>
          </a:xfrm>
          <a:prstGeom prst="rect">
            <a:avLst/>
          </a:prstGeom>
          <a:noFill/>
        </p:spPr>
        <p:txBody>
          <a:bodyPr wrap="square" rtlCol="0">
            <a:spAutoFit/>
            <a:scene3d>
              <a:camera prst="orthographicFront"/>
              <a:lightRig rig="threePt" dir="t"/>
            </a:scene3d>
            <a:sp3d contourW="12700"/>
          </a:bodyPr>
          <a:lstStyle/>
          <a:p>
            <a:pPr>
              <a:defRPr/>
            </a:pPr>
            <a:r>
              <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cs typeface="Arial" panose="020B0604020202020204" pitchFamily="34" charset="0"/>
              </a:rPr>
              <a:t>1855</a:t>
            </a: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cs typeface="Arial" panose="020B0604020202020204" pitchFamily="34" charset="0"/>
              </a:rPr>
              <a:t>年，加拿大金斯顿（Kingston）地区，手拿曲棍，脚绑冰刀，互相追逐木片制的球。</a:t>
            </a:r>
            <a:endPar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0" name="文本框 29"/>
          <p:cNvSpPr txBox="1"/>
          <p:nvPr/>
        </p:nvSpPr>
        <p:spPr>
          <a:xfrm>
            <a:off x="6303301" y="3037726"/>
            <a:ext cx="5262166" cy="521970"/>
          </a:xfrm>
          <a:prstGeom prst="rect">
            <a:avLst/>
          </a:prstGeom>
          <a:noFill/>
        </p:spPr>
        <p:txBody>
          <a:bodyPr wrap="square" rtlCol="0">
            <a:spAutoFit/>
            <a:scene3d>
              <a:camera prst="orthographicFront"/>
              <a:lightRig rig="threePt" dir="t"/>
            </a:scene3d>
            <a:sp3d contourW="12700"/>
          </a:bodyPr>
          <a:lstStyle/>
          <a:p>
            <a:pPr>
              <a:defRPr/>
            </a:pP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cs typeface="Arial" panose="020B0604020202020204" pitchFamily="34" charset="0"/>
                <a:sym typeface="+mn-ea"/>
              </a:rPr>
              <a:t>之后加拿大业余冰协、社团、美国冰球社团、欧洲冰球俱乐部相继成立</a:t>
            </a:r>
            <a:endPar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1" name="文本框 30"/>
          <p:cNvSpPr txBox="1"/>
          <p:nvPr/>
        </p:nvSpPr>
        <p:spPr>
          <a:xfrm>
            <a:off x="6303301" y="4053726"/>
            <a:ext cx="5262166" cy="521970"/>
          </a:xfrm>
          <a:prstGeom prst="rect">
            <a:avLst/>
          </a:prstGeom>
          <a:noFill/>
        </p:spPr>
        <p:txBody>
          <a:bodyPr wrap="square" rtlCol="0">
            <a:spAutoFit/>
            <a:scene3d>
              <a:camera prst="orthographicFront"/>
              <a:lightRig rig="threePt" dir="t"/>
            </a:scene3d>
            <a:sp3d contourW="12700"/>
          </a:bodyPr>
          <a:lstStyle/>
          <a:p>
            <a:pPr>
              <a:defRPr/>
            </a:pPr>
            <a:r>
              <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cs typeface="Arial" panose="020B0604020202020204" pitchFamily="34" charset="0"/>
              </a:rPr>
              <a:t>1892</a:t>
            </a: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cs typeface="Arial" panose="020B0604020202020204" pitchFamily="34" charset="0"/>
              </a:rPr>
              <a:t>年，斯坦利勋爵购置一个银杯，后来成为</a:t>
            </a:r>
            <a:r>
              <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cs typeface="Arial" panose="020B0604020202020204" pitchFamily="34" charset="0"/>
              </a:rPr>
              <a:t>NHL</a:t>
            </a: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cs typeface="Arial" panose="020B0604020202020204" pitchFamily="34" charset="0"/>
              </a:rPr>
              <a:t>争夺的最高奖赏</a:t>
            </a:r>
            <a:endPar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2" name="文本框 31"/>
          <p:cNvSpPr txBox="1"/>
          <p:nvPr/>
        </p:nvSpPr>
        <p:spPr>
          <a:xfrm>
            <a:off x="6303301" y="5096184"/>
            <a:ext cx="5262166" cy="306705"/>
          </a:xfrm>
          <a:prstGeom prst="rect">
            <a:avLst/>
          </a:prstGeom>
          <a:noFill/>
        </p:spPr>
        <p:txBody>
          <a:bodyPr wrap="square" rtlCol="0">
            <a:spAutoFit/>
            <a:scene3d>
              <a:camera prst="orthographicFront"/>
              <a:lightRig rig="threePt" dir="t"/>
            </a:scene3d>
            <a:sp3d contourW="12700"/>
          </a:bodyPr>
          <a:lstStyle/>
          <a:p>
            <a:pPr>
              <a:defRPr/>
            </a:pPr>
            <a:r>
              <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cs typeface="Arial" panose="020B0604020202020204" pitchFamily="34" charset="0"/>
              </a:rPr>
              <a:t>1909</a:t>
            </a: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cs typeface="Arial" panose="020B0604020202020204" pitchFamily="34" charset="0"/>
              </a:rPr>
              <a:t>年，国际冰联会议统一了规则</a:t>
            </a:r>
            <a:endPar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 name="文本框 1"/>
          <p:cNvSpPr txBox="1"/>
          <p:nvPr/>
        </p:nvSpPr>
        <p:spPr>
          <a:xfrm>
            <a:off x="6303010" y="5637530"/>
            <a:ext cx="5514340" cy="829945"/>
          </a:xfrm>
          <a:prstGeom prst="rect">
            <a:avLst/>
          </a:prstGeom>
          <a:noFill/>
        </p:spPr>
        <p:txBody>
          <a:bodyPr wrap="square" rtlCol="0">
            <a:spAutoFit/>
          </a:bodyPr>
          <a:p>
            <a:r>
              <a:rPr lang="en-US" altLang="zh-CN" sz="2400" b="1"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rPr>
              <a:t>1920年，冰球作为正式项目纳入第七届奥运会</a:t>
            </a:r>
            <a:endParaRPr lang="en-US" altLang="zh-CN" sz="2400" b="1"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endParaRPr>
          </a:p>
        </p:txBody>
      </p:sp>
      <p:cxnSp>
        <p:nvCxnSpPr>
          <p:cNvPr id="3" name="直接箭头连接符 2"/>
          <p:cNvCxnSpPr/>
          <p:nvPr/>
        </p:nvCxnSpPr>
        <p:spPr>
          <a:xfrm flipV="1">
            <a:off x="4709766" y="6012035"/>
            <a:ext cx="1366564" cy="4832"/>
          </a:xfrm>
          <a:prstGeom prst="straightConnector1">
            <a:avLst/>
          </a:prstGeom>
          <a:ln w="12700">
            <a:solidFill>
              <a:srgbClr val="0285C8"/>
            </a:solidFill>
            <a:prstDash val="sysDot"/>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淘宝网chenying0907出品 6"/>
          <p:cNvSpPr/>
          <p:nvPr/>
        </p:nvSpPr>
        <p:spPr>
          <a:xfrm>
            <a:off x="635" y="-8255"/>
            <a:ext cx="12198350" cy="6865938"/>
          </a:xfrm>
          <a:prstGeom prst="rect">
            <a:avLst/>
          </a:prstGeom>
          <a:solidFill>
            <a:srgbClr val="BAE4FF">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 name="文本框 7"/>
          <p:cNvSpPr txBox="1"/>
          <p:nvPr/>
        </p:nvSpPr>
        <p:spPr>
          <a:xfrm>
            <a:off x="118970" y="152621"/>
            <a:ext cx="5098600" cy="706755"/>
          </a:xfrm>
          <a:prstGeom prst="rect">
            <a:avLst/>
          </a:prstGeom>
          <a:noFill/>
        </p:spPr>
        <p:txBody>
          <a:bodyPr wrap="square" rtlCol="0">
            <a:spAutoFit/>
          </a:bodyPr>
          <a:lstStyle/>
          <a:p>
            <a:pPr algn="l"/>
            <a:r>
              <a:rPr lang="zh-CN" altLang="en-US" sz="4000" b="1" spc="300" dirty="0">
                <a:solidFill>
                  <a:srgbClr val="01527F"/>
                </a:solidFill>
                <a:latin typeface="微软雅黑" panose="020B0503020204020204" pitchFamily="34" charset="-122"/>
                <a:ea typeface="微软雅黑" panose="020B0503020204020204" pitchFamily="34" charset="-122"/>
              </a:rPr>
              <a:t>冰球场地介绍</a:t>
            </a:r>
            <a:endParaRPr lang="zh-CN" altLang="en-US" sz="4000" b="1" spc="300" dirty="0">
              <a:solidFill>
                <a:srgbClr val="01527F"/>
              </a:solidFill>
              <a:latin typeface="微软雅黑" panose="020B0503020204020204" pitchFamily="34" charset="-122"/>
              <a:ea typeface="微软雅黑" panose="020B0503020204020204" pitchFamily="34" charset="-122"/>
            </a:endParaRPr>
          </a:p>
        </p:txBody>
      </p:sp>
      <p:sp>
        <p:nvSpPr>
          <p:cNvPr id="20" name="文本框 19"/>
          <p:cNvSpPr txBox="1"/>
          <p:nvPr/>
        </p:nvSpPr>
        <p:spPr>
          <a:xfrm>
            <a:off x="85725" y="3211195"/>
            <a:ext cx="3063240" cy="1198880"/>
          </a:xfrm>
          <a:prstGeom prst="rect">
            <a:avLst/>
          </a:prstGeom>
          <a:noFill/>
        </p:spPr>
        <p:txBody>
          <a:bodyPr wrap="square" rtlCol="0">
            <a:spAutoFit/>
            <a:scene3d>
              <a:camera prst="orthographicFront"/>
              <a:lightRig rig="threePt" dir="t"/>
            </a:scene3d>
            <a:sp3d contourW="12700"/>
          </a:bodyPr>
          <a:lstStyle/>
          <a:p>
            <a:pPr>
              <a:defRPr/>
            </a:pPr>
            <a:r>
              <a:rPr lang="zh-CN" altLang="en-US" dirty="0">
                <a:solidFill>
                  <a:schemeClr val="tx1">
                    <a:lumMod val="50000"/>
                    <a:lumOff val="50000"/>
                  </a:schemeClr>
                </a:solidFill>
                <a:ea typeface="+mn-lt"/>
                <a:cs typeface="+mn-lt"/>
              </a:rPr>
              <a:t>开球点（</a:t>
            </a:r>
            <a:r>
              <a:rPr lang="en-US" altLang="zh-CN" dirty="0">
                <a:solidFill>
                  <a:schemeClr val="tx1">
                    <a:lumMod val="50000"/>
                    <a:lumOff val="50000"/>
                  </a:schemeClr>
                </a:solidFill>
                <a:ea typeface="+mn-lt"/>
                <a:cs typeface="+mn-lt"/>
              </a:rPr>
              <a:t>9</a:t>
            </a:r>
            <a:r>
              <a:rPr lang="zh-CN" altLang="en-US" dirty="0">
                <a:solidFill>
                  <a:schemeClr val="tx1">
                    <a:lumMod val="50000"/>
                    <a:lumOff val="50000"/>
                  </a:schemeClr>
                </a:solidFill>
                <a:ea typeface="+mn-lt"/>
                <a:cs typeface="+mn-lt"/>
              </a:rPr>
              <a:t>个）：比赛最开始会在中央红线的中心点开球。但之后开球会在其中任何一个开球点发生。</a:t>
            </a:r>
            <a:endParaRPr lang="zh-CN" altLang="en-US" dirty="0">
              <a:solidFill>
                <a:schemeClr val="tx1">
                  <a:lumMod val="50000"/>
                  <a:lumOff val="50000"/>
                </a:schemeClr>
              </a:solidFill>
              <a:ea typeface="+mn-lt"/>
              <a:cs typeface="+mn-lt"/>
            </a:endParaRPr>
          </a:p>
        </p:txBody>
      </p:sp>
      <p:pic>
        <p:nvPicPr>
          <p:cNvPr id="2" name="图片 1"/>
          <p:cNvPicPr>
            <a:picLocks noChangeAspect="1"/>
          </p:cNvPicPr>
          <p:nvPr/>
        </p:nvPicPr>
        <p:blipFill>
          <a:blip r:embed="rId1"/>
          <a:stretch>
            <a:fillRect/>
          </a:stretch>
        </p:blipFill>
        <p:spPr>
          <a:xfrm>
            <a:off x="3168015" y="1978025"/>
            <a:ext cx="5855970" cy="2763520"/>
          </a:xfrm>
          <a:prstGeom prst="rect">
            <a:avLst/>
          </a:prstGeom>
        </p:spPr>
      </p:pic>
      <p:sp>
        <p:nvSpPr>
          <p:cNvPr id="5" name="文本框 4"/>
          <p:cNvSpPr txBox="1"/>
          <p:nvPr/>
        </p:nvSpPr>
        <p:spPr>
          <a:xfrm>
            <a:off x="5428615" y="1411605"/>
            <a:ext cx="1341120" cy="398780"/>
          </a:xfrm>
          <a:prstGeom prst="rect">
            <a:avLst/>
          </a:prstGeom>
          <a:noFill/>
        </p:spPr>
        <p:txBody>
          <a:bodyPr wrap="square" rtlCol="0">
            <a:spAutoFit/>
          </a:bodyPr>
          <a:p>
            <a:pPr algn="ctr"/>
            <a:r>
              <a:rPr lang="zh-CN" altLang="en-US" sz="2000">
                <a:solidFill>
                  <a:srgbClr val="CF1000"/>
                </a:solidFill>
              </a:rPr>
              <a:t>中央红线</a:t>
            </a:r>
            <a:endParaRPr lang="zh-CN" altLang="en-US" sz="2000">
              <a:solidFill>
                <a:srgbClr val="CF1000"/>
              </a:solidFill>
            </a:endParaRPr>
          </a:p>
        </p:txBody>
      </p:sp>
      <p:sp>
        <p:nvSpPr>
          <p:cNvPr id="7" name="文本框 6"/>
          <p:cNvSpPr txBox="1"/>
          <p:nvPr/>
        </p:nvSpPr>
        <p:spPr>
          <a:xfrm>
            <a:off x="4631690" y="1411605"/>
            <a:ext cx="1116330" cy="398780"/>
          </a:xfrm>
          <a:prstGeom prst="rect">
            <a:avLst/>
          </a:prstGeom>
          <a:noFill/>
        </p:spPr>
        <p:txBody>
          <a:bodyPr wrap="square" rtlCol="0">
            <a:spAutoFit/>
          </a:bodyPr>
          <a:p>
            <a:pPr algn="ctr"/>
            <a:r>
              <a:rPr lang="zh-CN" altLang="en-US" sz="2000">
                <a:solidFill>
                  <a:srgbClr val="0069C4"/>
                </a:solidFill>
              </a:rPr>
              <a:t>蓝线</a:t>
            </a:r>
            <a:endParaRPr lang="zh-CN" altLang="en-US" sz="2000">
              <a:solidFill>
                <a:srgbClr val="0069C4"/>
              </a:solidFill>
            </a:endParaRPr>
          </a:p>
        </p:txBody>
      </p:sp>
      <p:sp>
        <p:nvSpPr>
          <p:cNvPr id="21" name="文本框 20"/>
          <p:cNvSpPr txBox="1"/>
          <p:nvPr/>
        </p:nvSpPr>
        <p:spPr>
          <a:xfrm>
            <a:off x="85725" y="2181860"/>
            <a:ext cx="3166110" cy="706755"/>
          </a:xfrm>
          <a:prstGeom prst="rect">
            <a:avLst/>
          </a:prstGeom>
          <a:noFill/>
        </p:spPr>
        <p:txBody>
          <a:bodyPr wrap="square" rtlCol="0">
            <a:spAutoFit/>
          </a:bodyPr>
          <a:p>
            <a:r>
              <a:rPr lang="zh-CN" altLang="en-US" sz="2000"/>
              <a:t>球门：</a:t>
            </a:r>
            <a:r>
              <a:rPr lang="en-US" altLang="zh-CN" sz="2000"/>
              <a:t>4</a:t>
            </a:r>
            <a:r>
              <a:rPr lang="zh-CN" altLang="en-US" sz="2000"/>
              <a:t>英尺高，</a:t>
            </a:r>
            <a:r>
              <a:rPr lang="en-US" altLang="zh-CN" sz="2000"/>
              <a:t>6</a:t>
            </a:r>
            <a:r>
              <a:rPr lang="zh-CN" altLang="en-US" sz="2000"/>
              <a:t>英尺宽</a:t>
            </a:r>
            <a:endParaRPr lang="zh-CN" altLang="en-US" sz="2000"/>
          </a:p>
          <a:p>
            <a:r>
              <a:rPr lang="en-US" altLang="zh-CN" sz="2000"/>
              <a:t>(1.2</a:t>
            </a:r>
            <a:r>
              <a:rPr lang="zh-CN" altLang="en-US" sz="2000"/>
              <a:t>米高，</a:t>
            </a:r>
            <a:r>
              <a:rPr lang="en-US" altLang="zh-CN" sz="2000"/>
              <a:t>1.8</a:t>
            </a:r>
            <a:r>
              <a:rPr lang="zh-CN" altLang="en-US" sz="2000"/>
              <a:t>米宽</a:t>
            </a:r>
            <a:r>
              <a:rPr lang="en-US" altLang="zh-CN" sz="2000"/>
              <a:t>)</a:t>
            </a:r>
            <a:endParaRPr lang="en-US" altLang="zh-CN" sz="2000"/>
          </a:p>
        </p:txBody>
      </p:sp>
      <p:sp>
        <p:nvSpPr>
          <p:cNvPr id="22" name="文本框 21"/>
          <p:cNvSpPr txBox="1"/>
          <p:nvPr/>
        </p:nvSpPr>
        <p:spPr>
          <a:xfrm>
            <a:off x="7439025" y="1411605"/>
            <a:ext cx="4358640" cy="398780"/>
          </a:xfrm>
          <a:prstGeom prst="rect">
            <a:avLst/>
          </a:prstGeom>
          <a:noFill/>
        </p:spPr>
        <p:txBody>
          <a:bodyPr wrap="square" rtlCol="0">
            <a:spAutoFit/>
          </a:bodyPr>
          <a:p>
            <a:r>
              <a:rPr lang="zh-CN" altLang="en-US" sz="2000">
                <a:solidFill>
                  <a:srgbClr val="BD1100"/>
                </a:solidFill>
              </a:rPr>
              <a:t>球门线：球只有越过球门线才算进球</a:t>
            </a:r>
            <a:endParaRPr lang="zh-CN" altLang="en-US" sz="2000">
              <a:solidFill>
                <a:srgbClr val="BD1100"/>
              </a:solidFill>
            </a:endParaRPr>
          </a:p>
        </p:txBody>
      </p:sp>
      <p:sp>
        <p:nvSpPr>
          <p:cNvPr id="23" name="文本框 22"/>
          <p:cNvSpPr txBox="1"/>
          <p:nvPr/>
        </p:nvSpPr>
        <p:spPr>
          <a:xfrm>
            <a:off x="9152890" y="2181860"/>
            <a:ext cx="2644775" cy="706755"/>
          </a:xfrm>
          <a:prstGeom prst="rect">
            <a:avLst/>
          </a:prstGeom>
          <a:noFill/>
        </p:spPr>
        <p:txBody>
          <a:bodyPr wrap="square" rtlCol="0">
            <a:spAutoFit/>
          </a:bodyPr>
          <a:p>
            <a:r>
              <a:rPr lang="zh-CN" altLang="en-US" sz="2000">
                <a:solidFill>
                  <a:srgbClr val="84AFE3"/>
                </a:solidFill>
              </a:rPr>
              <a:t>球门区：守门员不是必须待在球门区中</a:t>
            </a:r>
            <a:endParaRPr lang="zh-CN" altLang="en-US" sz="2000">
              <a:solidFill>
                <a:srgbClr val="84AFE3"/>
              </a:solidFill>
            </a:endParaRPr>
          </a:p>
        </p:txBody>
      </p:sp>
      <p:sp>
        <p:nvSpPr>
          <p:cNvPr id="24" name="文本框 23"/>
          <p:cNvSpPr txBox="1"/>
          <p:nvPr/>
        </p:nvSpPr>
        <p:spPr>
          <a:xfrm>
            <a:off x="9152890" y="3211195"/>
            <a:ext cx="2522220" cy="1014730"/>
          </a:xfrm>
          <a:prstGeom prst="rect">
            <a:avLst/>
          </a:prstGeom>
          <a:noFill/>
        </p:spPr>
        <p:txBody>
          <a:bodyPr wrap="square" rtlCol="0">
            <a:spAutoFit/>
          </a:bodyPr>
          <a:p>
            <a:r>
              <a:rPr lang="zh-CN" altLang="en-US" sz="2000">
                <a:solidFill>
                  <a:srgbClr val="BD1100"/>
                </a:solidFill>
              </a:rPr>
              <a:t>梯形区：在此区域内拿球时，守门员只能射球或传球</a:t>
            </a:r>
            <a:endParaRPr lang="zh-CN" altLang="en-US" sz="2000">
              <a:solidFill>
                <a:srgbClr val="BD1100"/>
              </a:solidFill>
            </a:endParaRPr>
          </a:p>
        </p:txBody>
      </p:sp>
      <p:sp>
        <p:nvSpPr>
          <p:cNvPr id="25" name="文本框 24"/>
          <p:cNvSpPr txBox="1"/>
          <p:nvPr/>
        </p:nvSpPr>
        <p:spPr>
          <a:xfrm>
            <a:off x="5267325" y="5198110"/>
            <a:ext cx="1664335" cy="368300"/>
          </a:xfrm>
          <a:prstGeom prst="rect">
            <a:avLst/>
          </a:prstGeom>
          <a:noFill/>
        </p:spPr>
        <p:txBody>
          <a:bodyPr wrap="square" rtlCol="0">
            <a:spAutoFit/>
          </a:bodyPr>
          <a:p>
            <a:pPr algn="ctr"/>
            <a:r>
              <a:rPr lang="zh-CN" altLang="en-US"/>
              <a:t>中立区域</a:t>
            </a:r>
            <a:endParaRPr lang="zh-CN" altLang="en-US"/>
          </a:p>
        </p:txBody>
      </p:sp>
      <p:sp>
        <p:nvSpPr>
          <p:cNvPr id="26" name="文本框 25"/>
          <p:cNvSpPr txBox="1"/>
          <p:nvPr/>
        </p:nvSpPr>
        <p:spPr>
          <a:xfrm>
            <a:off x="3546475" y="5198110"/>
            <a:ext cx="1670685" cy="368300"/>
          </a:xfrm>
          <a:prstGeom prst="rect">
            <a:avLst/>
          </a:prstGeom>
          <a:noFill/>
        </p:spPr>
        <p:txBody>
          <a:bodyPr wrap="square" rtlCol="0">
            <a:spAutoFit/>
          </a:bodyPr>
          <a:p>
            <a:pPr algn="ctr"/>
            <a:r>
              <a:rPr lang="zh-CN" altLang="en-US"/>
              <a:t>攻区</a:t>
            </a:r>
            <a:endParaRPr lang="zh-CN" altLang="en-US"/>
          </a:p>
        </p:txBody>
      </p:sp>
      <p:sp>
        <p:nvSpPr>
          <p:cNvPr id="27" name="文本框 26"/>
          <p:cNvSpPr txBox="1"/>
          <p:nvPr/>
        </p:nvSpPr>
        <p:spPr>
          <a:xfrm>
            <a:off x="7206615" y="5198110"/>
            <a:ext cx="1438910" cy="368300"/>
          </a:xfrm>
          <a:prstGeom prst="rect">
            <a:avLst/>
          </a:prstGeom>
          <a:noFill/>
        </p:spPr>
        <p:txBody>
          <a:bodyPr wrap="square" rtlCol="0">
            <a:spAutoFit/>
          </a:bodyPr>
          <a:p>
            <a:pPr algn="ctr"/>
            <a:r>
              <a:rPr lang="zh-CN" altLang="en-US"/>
              <a:t>防区</a:t>
            </a:r>
            <a:endParaRPr lang="zh-CN" altLang="en-US"/>
          </a:p>
        </p:txBody>
      </p:sp>
      <p:sp>
        <p:nvSpPr>
          <p:cNvPr id="28" name="文本框 27"/>
          <p:cNvSpPr txBox="1"/>
          <p:nvPr/>
        </p:nvSpPr>
        <p:spPr>
          <a:xfrm>
            <a:off x="127000" y="875665"/>
            <a:ext cx="5140325" cy="368300"/>
          </a:xfrm>
          <a:prstGeom prst="rect">
            <a:avLst/>
          </a:prstGeom>
          <a:noFill/>
        </p:spPr>
        <p:txBody>
          <a:bodyPr wrap="square" rtlCol="0">
            <a:spAutoFit/>
          </a:bodyPr>
          <a:p>
            <a:r>
              <a:rPr lang="en-US" altLang="zh-CN"/>
              <a:t>200</a:t>
            </a:r>
            <a:r>
              <a:rPr lang="zh-CN" altLang="en-US"/>
              <a:t>英尺（</a:t>
            </a:r>
            <a:r>
              <a:rPr lang="en-US" altLang="zh-CN"/>
              <a:t>61m</a:t>
            </a:r>
            <a:r>
              <a:rPr lang="zh-CN" altLang="en-US"/>
              <a:t>）长，</a:t>
            </a:r>
            <a:r>
              <a:rPr lang="en-US" altLang="zh-CN"/>
              <a:t>85</a:t>
            </a:r>
            <a:r>
              <a:rPr lang="zh-CN" altLang="en-US"/>
              <a:t>英尺（</a:t>
            </a:r>
            <a:r>
              <a:rPr lang="en-US" altLang="zh-CN"/>
              <a:t>25m</a:t>
            </a:r>
            <a:r>
              <a:rPr lang="zh-CN" altLang="en-US"/>
              <a:t>）宽</a:t>
            </a:r>
            <a:endParaRPr lang="zh-CN" altLang="en-US"/>
          </a:p>
        </p:txBody>
      </p:sp>
      <p:sp>
        <p:nvSpPr>
          <p:cNvPr id="30" name="矩形 29"/>
          <p:cNvSpPr/>
          <p:nvPr/>
        </p:nvSpPr>
        <p:spPr>
          <a:xfrm>
            <a:off x="5151755" y="643890"/>
            <a:ext cx="1779905" cy="574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9" name="文本框 28"/>
          <p:cNvSpPr txBox="1"/>
          <p:nvPr/>
        </p:nvSpPr>
        <p:spPr>
          <a:xfrm>
            <a:off x="4728845" y="746760"/>
            <a:ext cx="2734945" cy="368300"/>
          </a:xfrm>
          <a:prstGeom prst="rect">
            <a:avLst/>
          </a:prstGeom>
          <a:noFill/>
        </p:spPr>
        <p:txBody>
          <a:bodyPr wrap="square" rtlCol="0">
            <a:spAutoFit/>
          </a:bodyPr>
          <a:p>
            <a:pPr algn="ctr"/>
            <a:r>
              <a:rPr lang="zh-CN" altLang="en-US"/>
              <a:t>队员席</a:t>
            </a:r>
            <a:endParaRPr lang="zh-CN" altLang="en-US"/>
          </a:p>
        </p:txBody>
      </p:sp>
      <p:sp>
        <p:nvSpPr>
          <p:cNvPr id="32" name="矩形 31"/>
          <p:cNvSpPr/>
          <p:nvPr/>
        </p:nvSpPr>
        <p:spPr>
          <a:xfrm>
            <a:off x="5151755" y="5654040"/>
            <a:ext cx="1779905" cy="574040"/>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3" name="文本框 32"/>
          <p:cNvSpPr txBox="1"/>
          <p:nvPr/>
        </p:nvSpPr>
        <p:spPr>
          <a:xfrm>
            <a:off x="5541010" y="5756910"/>
            <a:ext cx="1102995" cy="368300"/>
          </a:xfrm>
          <a:prstGeom prst="rect">
            <a:avLst/>
          </a:prstGeom>
          <a:noFill/>
        </p:spPr>
        <p:txBody>
          <a:bodyPr wrap="square" rtlCol="0">
            <a:spAutoFit/>
          </a:bodyPr>
          <a:p>
            <a:pPr algn="ctr"/>
            <a:r>
              <a:rPr lang="zh-CN" altLang="en-US"/>
              <a:t>受罚席</a:t>
            </a:r>
            <a:endParaRPr lang="zh-CN" altLang="en-US"/>
          </a:p>
        </p:txBody>
      </p:sp>
      <p:sp>
        <p:nvSpPr>
          <p:cNvPr id="34" name="文本框 33"/>
          <p:cNvSpPr txBox="1"/>
          <p:nvPr/>
        </p:nvSpPr>
        <p:spPr>
          <a:xfrm>
            <a:off x="4323080" y="6383020"/>
            <a:ext cx="3554095" cy="368300"/>
          </a:xfrm>
          <a:prstGeom prst="rect">
            <a:avLst/>
          </a:prstGeom>
          <a:noFill/>
        </p:spPr>
        <p:txBody>
          <a:bodyPr wrap="square" rtlCol="0">
            <a:spAutoFit/>
          </a:bodyPr>
          <a:p>
            <a:r>
              <a:rPr lang="en-US" altLang="zh-CN"/>
              <a:t>2~5min</a:t>
            </a:r>
            <a:r>
              <a:rPr lang="zh-CN" altLang="en-US"/>
              <a:t>，球员受罚时不允许替换</a:t>
            </a:r>
            <a:endParaRPr lang="zh-CN" altLang="en-US"/>
          </a:p>
        </p:txBody>
      </p:sp>
      <p:sp>
        <p:nvSpPr>
          <p:cNvPr id="35" name="文本框 34"/>
          <p:cNvSpPr txBox="1"/>
          <p:nvPr/>
        </p:nvSpPr>
        <p:spPr>
          <a:xfrm>
            <a:off x="127000" y="4687570"/>
            <a:ext cx="3021965" cy="645160"/>
          </a:xfrm>
          <a:prstGeom prst="rect">
            <a:avLst/>
          </a:prstGeom>
          <a:noFill/>
        </p:spPr>
        <p:txBody>
          <a:bodyPr wrap="square" rtlCol="0">
            <a:spAutoFit/>
          </a:bodyPr>
          <a:p>
            <a:r>
              <a:rPr lang="zh-CN" altLang="en-US"/>
              <a:t>护墙：</a:t>
            </a:r>
            <a:r>
              <a:rPr lang="en-US" altLang="zh-CN"/>
              <a:t>3.5</a:t>
            </a:r>
            <a:r>
              <a:rPr lang="zh-CN" altLang="en-US"/>
              <a:t>英尺高，玻璃隔板上有一张网</a:t>
            </a:r>
            <a:endParaRPr lang="zh-CN" alt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淘宝网chenying0907出品 6"/>
          <p:cNvSpPr/>
          <p:nvPr/>
        </p:nvSpPr>
        <p:spPr>
          <a:xfrm>
            <a:off x="0" y="0"/>
            <a:ext cx="12198350" cy="6865938"/>
          </a:xfrm>
          <a:prstGeom prst="rect">
            <a:avLst/>
          </a:prstGeom>
          <a:solidFill>
            <a:srgbClr val="BAE4FF">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4" name="文本框 23"/>
          <p:cNvSpPr txBox="1"/>
          <p:nvPr/>
        </p:nvSpPr>
        <p:spPr>
          <a:xfrm>
            <a:off x="563880" y="139700"/>
            <a:ext cx="5735955" cy="1014730"/>
          </a:xfrm>
          <a:prstGeom prst="rect">
            <a:avLst/>
          </a:prstGeom>
          <a:noFill/>
        </p:spPr>
        <p:txBody>
          <a:bodyPr wrap="square" rtlCol="0">
            <a:spAutoFit/>
          </a:bodyPr>
          <a:lstStyle/>
          <a:p>
            <a:r>
              <a:rPr lang="zh-CN" altLang="en-US" sz="6000" b="1" dirty="0">
                <a:solidFill>
                  <a:srgbClr val="00456F"/>
                </a:solidFill>
                <a:latin typeface="微软雅黑" panose="020B0503020204020204" pitchFamily="34" charset="-122"/>
                <a:ea typeface="微软雅黑" panose="020B0503020204020204" pitchFamily="34" charset="-122"/>
              </a:rPr>
              <a:t>冰球比赛规则</a:t>
            </a:r>
            <a:endParaRPr lang="zh-CN" altLang="en-US" sz="6000" b="1" dirty="0">
              <a:solidFill>
                <a:srgbClr val="00456F"/>
              </a:solidFill>
              <a:latin typeface="微软雅黑" panose="020B0503020204020204" pitchFamily="34" charset="-122"/>
              <a:ea typeface="微软雅黑" panose="020B0503020204020204" pitchFamily="34" charset="-122"/>
            </a:endParaRPr>
          </a:p>
        </p:txBody>
      </p:sp>
      <p:sp>
        <p:nvSpPr>
          <p:cNvPr id="25" name="TextBox 19"/>
          <p:cNvSpPr txBox="1"/>
          <p:nvPr/>
        </p:nvSpPr>
        <p:spPr>
          <a:xfrm>
            <a:off x="5444179" y="1523407"/>
            <a:ext cx="3592429" cy="460375"/>
          </a:xfrm>
          <a:prstGeom prst="rect">
            <a:avLst/>
          </a:prstGeom>
          <a:noFill/>
        </p:spPr>
        <p:txBody>
          <a:bodyPr wrap="square" rtlCol="0">
            <a:spAutoFit/>
            <a:scene3d>
              <a:camera prst="orthographicFront"/>
              <a:lightRig rig="threePt" dir="t"/>
            </a:scene3d>
            <a:sp3d contourW="12700"/>
          </a:bodyPr>
          <a:lstStyle>
            <a:defPPr>
              <a:defRPr lang="zh-CN"/>
            </a:defPPr>
            <a:lvl1pPr>
              <a:defRPr sz="1200">
                <a:solidFill>
                  <a:schemeClr val="tx1">
                    <a:lumMod val="75000"/>
                    <a:lumOff val="25000"/>
                  </a:schemeClr>
                </a:solidFill>
                <a:latin typeface="EngraversGothic BT" panose="020B0507020203020204" pitchFamily="34" charset="0"/>
              </a:defRPr>
            </a:lvl1pPr>
          </a:lstStyle>
          <a:p>
            <a:pPr marL="0" marR="0" lvl="0" indent="0" defTabSz="914400" rtl="0" eaLnBrk="1" fontAlgn="auto" latinLnBrk="0" hangingPunct="1">
              <a:lnSpc>
                <a:spcPct val="100000"/>
              </a:lnSpc>
              <a:spcBef>
                <a:spcPts val="0"/>
              </a:spcBef>
              <a:spcAft>
                <a:spcPts val="0"/>
              </a:spcAft>
              <a:buClrTx/>
              <a:buSzTx/>
              <a:buFontTx/>
              <a:buNone/>
              <a:defRPr/>
            </a:pPr>
            <a:r>
              <a:rPr kumimoji="0" lang="zh-CN" altLang="en-US" sz="2400" b="1"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rPr>
              <a:t>球员配置</a:t>
            </a:r>
            <a:endParaRPr kumimoji="0" lang="zh-CN" altLang="en-US" sz="2400" b="1"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endParaRPr>
          </a:p>
        </p:txBody>
      </p:sp>
      <p:sp>
        <p:nvSpPr>
          <p:cNvPr id="26" name="文本框 25"/>
          <p:cNvSpPr txBox="1"/>
          <p:nvPr/>
        </p:nvSpPr>
        <p:spPr>
          <a:xfrm>
            <a:off x="5444490" y="2221865"/>
            <a:ext cx="5746750" cy="2168525"/>
          </a:xfrm>
          <a:prstGeom prst="rect">
            <a:avLst/>
          </a:prstGeom>
          <a:noFill/>
        </p:spPr>
        <p:txBody>
          <a:bodyPr wrap="square" rtlCol="0">
            <a:spAutoFit/>
            <a:scene3d>
              <a:camera prst="orthographicFront"/>
              <a:lightRig rig="threePt" dir="t"/>
            </a:scene3d>
            <a:sp3d contourW="12700"/>
          </a:bodyPr>
          <a:lstStyle/>
          <a:p>
            <a:pPr fontAlgn="auto">
              <a:lnSpc>
                <a:spcPct val="150000"/>
              </a:lnSpc>
              <a:defRPr/>
            </a:pPr>
            <a:r>
              <a:rPr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每场比赛20名球员18名滑冰队员，2名守门员。</a:t>
            </a:r>
            <a:endParaRPr dirty="0">
              <a:solidFill>
                <a:schemeClr val="tx1"/>
              </a:solidFill>
              <a:latin typeface="微软雅黑" panose="020B0503020204020204" pitchFamily="34" charset="-122"/>
              <a:ea typeface="微软雅黑" panose="020B0503020204020204" pitchFamily="34" charset="-122"/>
              <a:cs typeface="Arial" panose="020B0604020202020204" pitchFamily="34" charset="0"/>
            </a:endParaRPr>
          </a:p>
          <a:p>
            <a:pPr fontAlgn="auto">
              <a:lnSpc>
                <a:spcPct val="150000"/>
              </a:lnSpc>
              <a:defRPr/>
            </a:pPr>
            <a:r>
              <a:rPr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每队可派六名球员同时上阵；三名前锋，两名后卫，和守门员。</a:t>
            </a:r>
            <a:endParaRPr dirty="0">
              <a:solidFill>
                <a:schemeClr val="tx1"/>
              </a:solidFill>
              <a:latin typeface="微软雅黑" panose="020B0503020204020204" pitchFamily="34" charset="-122"/>
              <a:ea typeface="微软雅黑" panose="020B0503020204020204" pitchFamily="34" charset="-122"/>
              <a:cs typeface="Arial" panose="020B0604020202020204" pitchFamily="34" charset="0"/>
            </a:endParaRPr>
          </a:p>
          <a:p>
            <a:pPr fontAlgn="auto">
              <a:lnSpc>
                <a:spcPct val="150000"/>
              </a:lnSpc>
              <a:defRPr/>
            </a:pPr>
            <a:r>
              <a:rPr dirty="0">
                <a:solidFill>
                  <a:schemeClr val="tx1"/>
                </a:solidFill>
                <a:latin typeface="微软雅黑" panose="020B0503020204020204" pitchFamily="34" charset="-122"/>
                <a:ea typeface="微软雅黑" panose="020B0503020204020204" pitchFamily="34" charset="-122"/>
                <a:cs typeface="Arial" panose="020B0604020202020204" pitchFamily="34" charset="0"/>
              </a:rPr>
              <a:t>但在比赛临近结束时，若其中一方落后一球或两球，落后的一方通常会撤下守门员而换上一名前锋。</a:t>
            </a:r>
            <a:endParaRPr dirty="0">
              <a:solidFill>
                <a:schemeClr val="tx1"/>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2" name="图片 1"/>
          <p:cNvPicPr>
            <a:picLocks noChangeAspect="1"/>
          </p:cNvPicPr>
          <p:nvPr/>
        </p:nvPicPr>
        <p:blipFill>
          <a:blip r:embed="rId1"/>
          <a:stretch>
            <a:fillRect/>
          </a:stretch>
        </p:blipFill>
        <p:spPr>
          <a:xfrm>
            <a:off x="563880" y="1523365"/>
            <a:ext cx="3853180" cy="339598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淘宝网chenying0907出品 6"/>
          <p:cNvSpPr/>
          <p:nvPr/>
        </p:nvSpPr>
        <p:spPr>
          <a:xfrm>
            <a:off x="0" y="-8255"/>
            <a:ext cx="12198350" cy="6865938"/>
          </a:xfrm>
          <a:prstGeom prst="rect">
            <a:avLst/>
          </a:prstGeom>
          <a:solidFill>
            <a:srgbClr val="BAE4FF">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nvGrpSpPr>
          <p:cNvPr id="5" name="组合 4"/>
          <p:cNvGrpSpPr/>
          <p:nvPr/>
        </p:nvGrpSpPr>
        <p:grpSpPr>
          <a:xfrm>
            <a:off x="626712" y="873893"/>
            <a:ext cx="7142838" cy="4304186"/>
            <a:chOff x="626712" y="873893"/>
            <a:chExt cx="7142838" cy="4304186"/>
          </a:xfrm>
        </p:grpSpPr>
        <p:grpSp>
          <p:nvGrpSpPr>
            <p:cNvPr id="4" name="组合 3"/>
            <p:cNvGrpSpPr/>
            <p:nvPr/>
          </p:nvGrpSpPr>
          <p:grpSpPr>
            <a:xfrm>
              <a:off x="5108382" y="873893"/>
              <a:ext cx="2661168" cy="4304186"/>
              <a:chOff x="5108382" y="873893"/>
              <a:chExt cx="2661168" cy="4304186"/>
            </a:xfrm>
          </p:grpSpPr>
          <p:sp>
            <p:nvSpPr>
              <p:cNvPr id="67" name="任意多边形: 形状 66"/>
              <p:cNvSpPr/>
              <p:nvPr/>
            </p:nvSpPr>
            <p:spPr>
              <a:xfrm>
                <a:off x="6584094" y="873893"/>
                <a:ext cx="1185456" cy="1185456"/>
              </a:xfrm>
              <a:custGeom>
                <a:avLst/>
                <a:gdLst>
                  <a:gd name="connsiteX0" fmla="*/ 592728 w 1185456"/>
                  <a:gd name="connsiteY0" fmla="*/ 0 h 1185456"/>
                  <a:gd name="connsiteX1" fmla="*/ 1185456 w 1185456"/>
                  <a:gd name="connsiteY1" fmla="*/ 592728 h 1185456"/>
                  <a:gd name="connsiteX2" fmla="*/ 592728 w 1185456"/>
                  <a:gd name="connsiteY2" fmla="*/ 1185456 h 1185456"/>
                  <a:gd name="connsiteX3" fmla="*/ 0 w 1185456"/>
                  <a:gd name="connsiteY3" fmla="*/ 592728 h 1185456"/>
                  <a:gd name="connsiteX4" fmla="*/ 12042 w 1185456"/>
                  <a:gd name="connsiteY4" fmla="*/ 473273 h 1185456"/>
                  <a:gd name="connsiteX5" fmla="*/ 24051 w 1185456"/>
                  <a:gd name="connsiteY5" fmla="*/ 434586 h 1185456"/>
                  <a:gd name="connsiteX6" fmla="*/ 66477 w 1185456"/>
                  <a:gd name="connsiteY6" fmla="*/ 443151 h 1185456"/>
                  <a:gd name="connsiteX7" fmla="*/ 71103 w 1185456"/>
                  <a:gd name="connsiteY7" fmla="*/ 442217 h 1185456"/>
                  <a:gd name="connsiteX8" fmla="*/ 58497 w 1185456"/>
                  <a:gd name="connsiteY8" fmla="*/ 482829 h 1185456"/>
                  <a:gd name="connsiteX9" fmla="*/ 47418 w 1185456"/>
                  <a:gd name="connsiteY9" fmla="*/ 592728 h 1185456"/>
                  <a:gd name="connsiteX10" fmla="*/ 592727 w 1185456"/>
                  <a:gd name="connsiteY10" fmla="*/ 1138038 h 1185456"/>
                  <a:gd name="connsiteX11" fmla="*/ 1138036 w 1185456"/>
                  <a:gd name="connsiteY11" fmla="*/ 592728 h 1185456"/>
                  <a:gd name="connsiteX12" fmla="*/ 592727 w 1185456"/>
                  <a:gd name="connsiteY12" fmla="*/ 47418 h 1185456"/>
                  <a:gd name="connsiteX13" fmla="*/ 207135 w 1185456"/>
                  <a:gd name="connsiteY13" fmla="*/ 207136 h 1185456"/>
                  <a:gd name="connsiteX14" fmla="*/ 170844 w 1185456"/>
                  <a:gd name="connsiteY14" fmla="*/ 251122 h 1185456"/>
                  <a:gd name="connsiteX15" fmla="*/ 155466 w 1185456"/>
                  <a:gd name="connsiteY15" fmla="*/ 228314 h 1185456"/>
                  <a:gd name="connsiteX16" fmla="*/ 138118 w 1185456"/>
                  <a:gd name="connsiteY16" fmla="*/ 216618 h 1185456"/>
                  <a:gd name="connsiteX17" fmla="*/ 173606 w 1185456"/>
                  <a:gd name="connsiteY17" fmla="*/ 173606 h 1185456"/>
                  <a:gd name="connsiteX18" fmla="*/ 592728 w 1185456"/>
                  <a:gd name="connsiteY18" fmla="*/ 0 h 1185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85456" h="1185456">
                    <a:moveTo>
                      <a:pt x="592728" y="0"/>
                    </a:moveTo>
                    <a:cubicBezTo>
                      <a:pt x="920083" y="0"/>
                      <a:pt x="1185456" y="265373"/>
                      <a:pt x="1185456" y="592728"/>
                    </a:cubicBezTo>
                    <a:cubicBezTo>
                      <a:pt x="1185456" y="920083"/>
                      <a:pt x="920083" y="1185456"/>
                      <a:pt x="592728" y="1185456"/>
                    </a:cubicBezTo>
                    <a:cubicBezTo>
                      <a:pt x="265373" y="1185456"/>
                      <a:pt x="0" y="920083"/>
                      <a:pt x="0" y="592728"/>
                    </a:cubicBezTo>
                    <a:cubicBezTo>
                      <a:pt x="0" y="551809"/>
                      <a:pt x="4146" y="511858"/>
                      <a:pt x="12042" y="473273"/>
                    </a:cubicBezTo>
                    <a:lnTo>
                      <a:pt x="24051" y="434586"/>
                    </a:lnTo>
                    <a:lnTo>
                      <a:pt x="66477" y="443151"/>
                    </a:lnTo>
                    <a:lnTo>
                      <a:pt x="71103" y="442217"/>
                    </a:lnTo>
                    <a:lnTo>
                      <a:pt x="58497" y="482829"/>
                    </a:lnTo>
                    <a:cubicBezTo>
                      <a:pt x="51232" y="518328"/>
                      <a:pt x="47418" y="555082"/>
                      <a:pt x="47418" y="592728"/>
                    </a:cubicBezTo>
                    <a:cubicBezTo>
                      <a:pt x="47418" y="893894"/>
                      <a:pt x="291561" y="1138038"/>
                      <a:pt x="592727" y="1138038"/>
                    </a:cubicBezTo>
                    <a:cubicBezTo>
                      <a:pt x="893893" y="1138038"/>
                      <a:pt x="1138036" y="893894"/>
                      <a:pt x="1138036" y="592728"/>
                    </a:cubicBezTo>
                    <a:cubicBezTo>
                      <a:pt x="1138036" y="291562"/>
                      <a:pt x="893893" y="47418"/>
                      <a:pt x="592727" y="47418"/>
                    </a:cubicBezTo>
                    <a:cubicBezTo>
                      <a:pt x="442144" y="47418"/>
                      <a:pt x="305817" y="108454"/>
                      <a:pt x="207135" y="207136"/>
                    </a:cubicBezTo>
                    <a:lnTo>
                      <a:pt x="170844" y="251122"/>
                    </a:lnTo>
                    <a:lnTo>
                      <a:pt x="155466" y="228314"/>
                    </a:lnTo>
                    <a:lnTo>
                      <a:pt x="138118" y="216618"/>
                    </a:lnTo>
                    <a:lnTo>
                      <a:pt x="173606" y="173606"/>
                    </a:lnTo>
                    <a:cubicBezTo>
                      <a:pt x="280869" y="66343"/>
                      <a:pt x="429051" y="0"/>
                      <a:pt x="592728" y="0"/>
                    </a:cubicBezTo>
                    <a:close/>
                  </a:path>
                </a:pathLst>
              </a:custGeom>
              <a:gradFill flip="none" rotWithShape="1">
                <a:gsLst>
                  <a:gs pos="0">
                    <a:srgbClr val="003464"/>
                  </a:gs>
                  <a:gs pos="50000">
                    <a:schemeClr val="accent1">
                      <a:lumMod val="75000"/>
                    </a:schemeClr>
                  </a:gs>
                  <a:gs pos="100000">
                    <a:srgbClr val="003464">
                      <a:tint val="23500"/>
                      <a:satMod val="160000"/>
                    </a:srgb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6" name="任意多边形: 形状 65"/>
              <p:cNvSpPr/>
              <p:nvPr/>
            </p:nvSpPr>
            <p:spPr>
              <a:xfrm>
                <a:off x="6717048" y="1007330"/>
                <a:ext cx="919550" cy="919550"/>
              </a:xfrm>
              <a:custGeom>
                <a:avLst/>
                <a:gdLst>
                  <a:gd name="connsiteX0" fmla="*/ 459775 w 919550"/>
                  <a:gd name="connsiteY0" fmla="*/ 0 h 919550"/>
                  <a:gd name="connsiteX1" fmla="*/ 919550 w 919550"/>
                  <a:gd name="connsiteY1" fmla="*/ 459775 h 919550"/>
                  <a:gd name="connsiteX2" fmla="*/ 459775 w 919550"/>
                  <a:gd name="connsiteY2" fmla="*/ 919550 h 919550"/>
                  <a:gd name="connsiteX3" fmla="*/ 0 w 919550"/>
                  <a:gd name="connsiteY3" fmla="*/ 459775 h 919550"/>
                  <a:gd name="connsiteX4" fmla="*/ 459775 w 919550"/>
                  <a:gd name="connsiteY4" fmla="*/ 0 h 919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9550" h="919550">
                    <a:moveTo>
                      <a:pt x="459775" y="0"/>
                    </a:moveTo>
                    <a:cubicBezTo>
                      <a:pt x="713702" y="0"/>
                      <a:pt x="919550" y="205848"/>
                      <a:pt x="919550" y="459775"/>
                    </a:cubicBezTo>
                    <a:cubicBezTo>
                      <a:pt x="919550" y="713702"/>
                      <a:pt x="713702" y="919550"/>
                      <a:pt x="459775" y="919550"/>
                    </a:cubicBezTo>
                    <a:cubicBezTo>
                      <a:pt x="205848" y="919550"/>
                      <a:pt x="0" y="713702"/>
                      <a:pt x="0" y="459775"/>
                    </a:cubicBezTo>
                    <a:cubicBezTo>
                      <a:pt x="0" y="205848"/>
                      <a:pt x="205848" y="0"/>
                      <a:pt x="459775" y="0"/>
                    </a:cubicBezTo>
                    <a:close/>
                  </a:path>
                </a:pathLst>
              </a:custGeom>
              <a:gradFill flip="none" rotWithShape="1">
                <a:gsLst>
                  <a:gs pos="0">
                    <a:srgbClr val="003464"/>
                  </a:gs>
                  <a:gs pos="50000">
                    <a:schemeClr val="accent1">
                      <a:lumMod val="75000"/>
                    </a:schemeClr>
                  </a:gs>
                  <a:gs pos="100000">
                    <a:srgbClr val="003464">
                      <a:tint val="23500"/>
                      <a:satMod val="160000"/>
                    </a:srgb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0" name="椭圆 9"/>
              <p:cNvSpPr/>
              <p:nvPr/>
            </p:nvSpPr>
            <p:spPr>
              <a:xfrm>
                <a:off x="6584095" y="1127377"/>
                <a:ext cx="127635" cy="127635"/>
              </a:xfrm>
              <a:prstGeom prst="ellipse">
                <a:avLst/>
              </a:prstGeom>
              <a:solidFill>
                <a:srgbClr val="0034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形状 65"/>
              <p:cNvSpPr/>
              <p:nvPr/>
            </p:nvSpPr>
            <p:spPr>
              <a:xfrm>
                <a:off x="5938115" y="2548262"/>
                <a:ext cx="919550" cy="919550"/>
              </a:xfrm>
              <a:custGeom>
                <a:avLst/>
                <a:gdLst>
                  <a:gd name="connsiteX0" fmla="*/ 459775 w 919550"/>
                  <a:gd name="connsiteY0" fmla="*/ 0 h 919550"/>
                  <a:gd name="connsiteX1" fmla="*/ 919550 w 919550"/>
                  <a:gd name="connsiteY1" fmla="*/ 459775 h 919550"/>
                  <a:gd name="connsiteX2" fmla="*/ 459775 w 919550"/>
                  <a:gd name="connsiteY2" fmla="*/ 919550 h 919550"/>
                  <a:gd name="connsiteX3" fmla="*/ 0 w 919550"/>
                  <a:gd name="connsiteY3" fmla="*/ 459775 h 919550"/>
                  <a:gd name="connsiteX4" fmla="*/ 459775 w 919550"/>
                  <a:gd name="connsiteY4" fmla="*/ 0 h 919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9550" h="919550">
                    <a:moveTo>
                      <a:pt x="459775" y="0"/>
                    </a:moveTo>
                    <a:cubicBezTo>
                      <a:pt x="713702" y="0"/>
                      <a:pt x="919550" y="205848"/>
                      <a:pt x="919550" y="459775"/>
                    </a:cubicBezTo>
                    <a:cubicBezTo>
                      <a:pt x="919550" y="713702"/>
                      <a:pt x="713702" y="919550"/>
                      <a:pt x="459775" y="919550"/>
                    </a:cubicBezTo>
                    <a:cubicBezTo>
                      <a:pt x="205848" y="919550"/>
                      <a:pt x="0" y="713702"/>
                      <a:pt x="0" y="459775"/>
                    </a:cubicBezTo>
                    <a:cubicBezTo>
                      <a:pt x="0" y="205848"/>
                      <a:pt x="205848" y="0"/>
                      <a:pt x="459775" y="0"/>
                    </a:cubicBezTo>
                    <a:close/>
                  </a:path>
                </a:pathLst>
              </a:custGeom>
              <a:gradFill flip="none" rotWithShape="1">
                <a:gsLst>
                  <a:gs pos="0">
                    <a:srgbClr val="003464"/>
                  </a:gs>
                  <a:gs pos="50000">
                    <a:schemeClr val="accent1">
                      <a:lumMod val="75000"/>
                    </a:schemeClr>
                  </a:gs>
                  <a:gs pos="100000">
                    <a:srgbClr val="003464">
                      <a:tint val="23500"/>
                      <a:satMod val="160000"/>
                    </a:srgb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8" name="任意多边形: 形状 65"/>
              <p:cNvSpPr/>
              <p:nvPr/>
            </p:nvSpPr>
            <p:spPr>
              <a:xfrm>
                <a:off x="5108382" y="4258529"/>
                <a:ext cx="919550" cy="919550"/>
              </a:xfrm>
              <a:custGeom>
                <a:avLst/>
                <a:gdLst>
                  <a:gd name="connsiteX0" fmla="*/ 459775 w 919550"/>
                  <a:gd name="connsiteY0" fmla="*/ 0 h 919550"/>
                  <a:gd name="connsiteX1" fmla="*/ 919550 w 919550"/>
                  <a:gd name="connsiteY1" fmla="*/ 459775 h 919550"/>
                  <a:gd name="connsiteX2" fmla="*/ 459775 w 919550"/>
                  <a:gd name="connsiteY2" fmla="*/ 919550 h 919550"/>
                  <a:gd name="connsiteX3" fmla="*/ 0 w 919550"/>
                  <a:gd name="connsiteY3" fmla="*/ 459775 h 919550"/>
                  <a:gd name="connsiteX4" fmla="*/ 459775 w 919550"/>
                  <a:gd name="connsiteY4" fmla="*/ 0 h 919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9550" h="919550">
                    <a:moveTo>
                      <a:pt x="459775" y="0"/>
                    </a:moveTo>
                    <a:cubicBezTo>
                      <a:pt x="713702" y="0"/>
                      <a:pt x="919550" y="205848"/>
                      <a:pt x="919550" y="459775"/>
                    </a:cubicBezTo>
                    <a:cubicBezTo>
                      <a:pt x="919550" y="713702"/>
                      <a:pt x="713702" y="919550"/>
                      <a:pt x="459775" y="919550"/>
                    </a:cubicBezTo>
                    <a:cubicBezTo>
                      <a:pt x="205848" y="919550"/>
                      <a:pt x="0" y="713702"/>
                      <a:pt x="0" y="459775"/>
                    </a:cubicBezTo>
                    <a:cubicBezTo>
                      <a:pt x="0" y="205848"/>
                      <a:pt x="205848" y="0"/>
                      <a:pt x="459775" y="0"/>
                    </a:cubicBezTo>
                    <a:close/>
                  </a:path>
                </a:pathLst>
              </a:custGeom>
              <a:gradFill flip="none" rotWithShape="1">
                <a:gsLst>
                  <a:gs pos="0">
                    <a:srgbClr val="003464"/>
                  </a:gs>
                  <a:gs pos="50000">
                    <a:schemeClr val="accent1">
                      <a:lumMod val="75000"/>
                    </a:schemeClr>
                  </a:gs>
                  <a:gs pos="100000">
                    <a:srgbClr val="003464">
                      <a:tint val="23500"/>
                      <a:satMod val="160000"/>
                    </a:srgb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
          <p:nvSpPr>
            <p:cNvPr id="13" name="文本框 12"/>
            <p:cNvSpPr txBox="1"/>
            <p:nvPr/>
          </p:nvSpPr>
          <p:spPr>
            <a:xfrm>
              <a:off x="6823923" y="1219910"/>
              <a:ext cx="804633" cy="584775"/>
            </a:xfrm>
            <a:prstGeom prst="rect">
              <a:avLst/>
            </a:prstGeom>
            <a:noFill/>
          </p:spPr>
          <p:txBody>
            <a:bodyPr wrap="square" rtlCol="0">
              <a:spAutoFit/>
            </a:bodyPr>
            <a:lstStyle/>
            <a:p>
              <a:r>
                <a:rPr lang="en-US" altLang="zh-CN" sz="3200" dirty="0">
                  <a:solidFill>
                    <a:schemeClr val="bg1"/>
                  </a:solidFill>
                  <a:latin typeface="方正兰亭特黑简体" panose="02000000000000000000" pitchFamily="2" charset="-122"/>
                  <a:ea typeface="方正兰亭特黑简体" panose="02000000000000000000" pitchFamily="2" charset="-122"/>
                </a:rPr>
                <a:t>01</a:t>
              </a:r>
              <a:endParaRPr lang="zh-CN" altLang="en-US" sz="3200" dirty="0">
                <a:solidFill>
                  <a:schemeClr val="bg1"/>
                </a:solidFill>
                <a:latin typeface="方正兰亭特黑简体" panose="02000000000000000000" pitchFamily="2" charset="-122"/>
                <a:ea typeface="方正兰亭特黑简体" panose="02000000000000000000" pitchFamily="2" charset="-122"/>
              </a:endParaRPr>
            </a:p>
          </p:txBody>
        </p:sp>
        <p:sp>
          <p:nvSpPr>
            <p:cNvPr id="16" name="TextBox 19"/>
            <p:cNvSpPr txBox="1"/>
            <p:nvPr/>
          </p:nvSpPr>
          <p:spPr>
            <a:xfrm>
              <a:off x="626712" y="1007330"/>
              <a:ext cx="5578475" cy="1476375"/>
            </a:xfrm>
            <a:prstGeom prst="rect">
              <a:avLst/>
            </a:prstGeom>
            <a:noFill/>
          </p:spPr>
          <p:txBody>
            <a:bodyPr wrap="square" rtlCol="0">
              <a:spAutoFit/>
              <a:scene3d>
                <a:camera prst="orthographicFront"/>
                <a:lightRig rig="threePt" dir="t"/>
              </a:scene3d>
              <a:sp3d contourW="12700"/>
            </a:bodyPr>
            <a:lstStyle>
              <a:defPPr>
                <a:defRPr lang="zh-CN"/>
              </a:defPPr>
              <a:lvl1pPr>
                <a:defRPr sz="1200">
                  <a:solidFill>
                    <a:schemeClr val="tx1">
                      <a:lumMod val="75000"/>
                      <a:lumOff val="25000"/>
                    </a:schemeClr>
                  </a:solidFill>
                  <a:latin typeface="EngraversGothic BT" panose="020B0507020203020204" pitchFamily="34" charset="0"/>
                </a:defRPr>
              </a:lvl1pPr>
            </a:lstStyle>
            <a:p>
              <a:pPr marL="0" marR="0" lvl="0" indent="0" algn="r" defTabSz="914400" rtl="0" fontAlgn="auto">
                <a:lnSpc>
                  <a:spcPct val="150000"/>
                </a:lnSpc>
                <a:spcBef>
                  <a:spcPts val="0"/>
                </a:spcBef>
                <a:spcAft>
                  <a:spcPts val="0"/>
                </a:spcAft>
                <a:buClrTx/>
                <a:buSzTx/>
                <a:buFontTx/>
                <a:buNone/>
                <a:defRPr/>
              </a:pPr>
              <a:r>
                <a:rPr kumimoji="0" lang="zh-CN" altLang="en-US" sz="200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rPr>
                <a:t>每节比赛</a:t>
              </a:r>
              <a:r>
                <a:rPr kumimoji="0" lang="en-US" altLang="zh-CN" sz="200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rPr>
                <a:t>20</a:t>
              </a:r>
              <a:r>
                <a:rPr kumimoji="0" lang="zh-CN" altLang="en-US" sz="200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rPr>
                <a:t>分钟，比赛之间有</a:t>
              </a:r>
              <a:r>
                <a:rPr kumimoji="0" lang="en-US" altLang="zh-CN" sz="200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rPr>
                <a:t>15</a:t>
              </a:r>
              <a:r>
                <a:rPr kumimoji="0" lang="zh-CN" altLang="en-US" sz="200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rPr>
                <a:t>分钟的间隔，</a:t>
              </a:r>
              <a:r>
                <a:rPr lang="zh-CN" altLang="en-US" sz="200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sym typeface="+mn-ea"/>
                </a:rPr>
                <a:t>三节比赛得分多的一队获胜</a:t>
              </a:r>
              <a:endParaRPr kumimoji="0" lang="zh-CN" altLang="en-US" sz="200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endParaRPr>
            </a:p>
            <a:p>
              <a:pPr marL="0" marR="0" lvl="0" indent="0" algn="r" defTabSz="914400" rtl="0" fontAlgn="auto">
                <a:lnSpc>
                  <a:spcPct val="150000"/>
                </a:lnSpc>
                <a:spcBef>
                  <a:spcPts val="0"/>
                </a:spcBef>
                <a:spcAft>
                  <a:spcPts val="0"/>
                </a:spcAft>
                <a:buClrTx/>
                <a:buSzTx/>
                <a:buFontTx/>
                <a:buNone/>
                <a:defRPr/>
              </a:pPr>
              <a:endParaRPr kumimoji="0" lang="zh-CN" altLang="en-US" sz="200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endParaRPr>
            </a:p>
          </p:txBody>
        </p:sp>
      </p:grpSp>
      <p:grpSp>
        <p:nvGrpSpPr>
          <p:cNvPr id="90" name="组合 89"/>
          <p:cNvGrpSpPr/>
          <p:nvPr/>
        </p:nvGrpSpPr>
        <p:grpSpPr>
          <a:xfrm>
            <a:off x="316775" y="2059374"/>
            <a:ext cx="6673961" cy="1938020"/>
            <a:chOff x="316775" y="2059374"/>
            <a:chExt cx="6673961" cy="1938020"/>
          </a:xfrm>
        </p:grpSpPr>
        <p:grpSp>
          <p:nvGrpSpPr>
            <p:cNvPr id="14" name="组合 13"/>
            <p:cNvGrpSpPr/>
            <p:nvPr/>
          </p:nvGrpSpPr>
          <p:grpSpPr>
            <a:xfrm>
              <a:off x="5805280" y="2399734"/>
              <a:ext cx="1185456" cy="1185456"/>
              <a:chOff x="5805280" y="2399734"/>
              <a:chExt cx="1185456" cy="1185456"/>
            </a:xfrm>
          </p:grpSpPr>
          <p:sp>
            <p:nvSpPr>
              <p:cNvPr id="87" name="任意多边形: 形状 86"/>
              <p:cNvSpPr/>
              <p:nvPr/>
            </p:nvSpPr>
            <p:spPr>
              <a:xfrm>
                <a:off x="5805280" y="2399734"/>
                <a:ext cx="1185456" cy="1185456"/>
              </a:xfrm>
              <a:custGeom>
                <a:avLst/>
                <a:gdLst>
                  <a:gd name="connsiteX0" fmla="*/ 592728 w 1185456"/>
                  <a:gd name="connsiteY0" fmla="*/ 0 h 1185456"/>
                  <a:gd name="connsiteX1" fmla="*/ 1185456 w 1185456"/>
                  <a:gd name="connsiteY1" fmla="*/ 592728 h 1185456"/>
                  <a:gd name="connsiteX2" fmla="*/ 592728 w 1185456"/>
                  <a:gd name="connsiteY2" fmla="*/ 1185456 h 1185456"/>
                  <a:gd name="connsiteX3" fmla="*/ 0 w 1185456"/>
                  <a:gd name="connsiteY3" fmla="*/ 592728 h 1185456"/>
                  <a:gd name="connsiteX4" fmla="*/ 12042 w 1185456"/>
                  <a:gd name="connsiteY4" fmla="*/ 473273 h 1185456"/>
                  <a:gd name="connsiteX5" fmla="*/ 24051 w 1185456"/>
                  <a:gd name="connsiteY5" fmla="*/ 434586 h 1185456"/>
                  <a:gd name="connsiteX6" fmla="*/ 66477 w 1185456"/>
                  <a:gd name="connsiteY6" fmla="*/ 443151 h 1185456"/>
                  <a:gd name="connsiteX7" fmla="*/ 71103 w 1185456"/>
                  <a:gd name="connsiteY7" fmla="*/ 442217 h 1185456"/>
                  <a:gd name="connsiteX8" fmla="*/ 58497 w 1185456"/>
                  <a:gd name="connsiteY8" fmla="*/ 482829 h 1185456"/>
                  <a:gd name="connsiteX9" fmla="*/ 47418 w 1185456"/>
                  <a:gd name="connsiteY9" fmla="*/ 592728 h 1185456"/>
                  <a:gd name="connsiteX10" fmla="*/ 592727 w 1185456"/>
                  <a:gd name="connsiteY10" fmla="*/ 1138038 h 1185456"/>
                  <a:gd name="connsiteX11" fmla="*/ 1138036 w 1185456"/>
                  <a:gd name="connsiteY11" fmla="*/ 592728 h 1185456"/>
                  <a:gd name="connsiteX12" fmla="*/ 592727 w 1185456"/>
                  <a:gd name="connsiteY12" fmla="*/ 47418 h 1185456"/>
                  <a:gd name="connsiteX13" fmla="*/ 207135 w 1185456"/>
                  <a:gd name="connsiteY13" fmla="*/ 207136 h 1185456"/>
                  <a:gd name="connsiteX14" fmla="*/ 170844 w 1185456"/>
                  <a:gd name="connsiteY14" fmla="*/ 251122 h 1185456"/>
                  <a:gd name="connsiteX15" fmla="*/ 155466 w 1185456"/>
                  <a:gd name="connsiteY15" fmla="*/ 228314 h 1185456"/>
                  <a:gd name="connsiteX16" fmla="*/ 138118 w 1185456"/>
                  <a:gd name="connsiteY16" fmla="*/ 216618 h 1185456"/>
                  <a:gd name="connsiteX17" fmla="*/ 173606 w 1185456"/>
                  <a:gd name="connsiteY17" fmla="*/ 173606 h 1185456"/>
                  <a:gd name="connsiteX18" fmla="*/ 592728 w 1185456"/>
                  <a:gd name="connsiteY18" fmla="*/ 0 h 1185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85456" h="1185456">
                    <a:moveTo>
                      <a:pt x="592728" y="0"/>
                    </a:moveTo>
                    <a:cubicBezTo>
                      <a:pt x="920083" y="0"/>
                      <a:pt x="1185456" y="265373"/>
                      <a:pt x="1185456" y="592728"/>
                    </a:cubicBezTo>
                    <a:cubicBezTo>
                      <a:pt x="1185456" y="920083"/>
                      <a:pt x="920083" y="1185456"/>
                      <a:pt x="592728" y="1185456"/>
                    </a:cubicBezTo>
                    <a:cubicBezTo>
                      <a:pt x="265373" y="1185456"/>
                      <a:pt x="0" y="920083"/>
                      <a:pt x="0" y="592728"/>
                    </a:cubicBezTo>
                    <a:cubicBezTo>
                      <a:pt x="0" y="551809"/>
                      <a:pt x="4146" y="511858"/>
                      <a:pt x="12042" y="473273"/>
                    </a:cubicBezTo>
                    <a:lnTo>
                      <a:pt x="24051" y="434586"/>
                    </a:lnTo>
                    <a:lnTo>
                      <a:pt x="66477" y="443151"/>
                    </a:lnTo>
                    <a:lnTo>
                      <a:pt x="71103" y="442217"/>
                    </a:lnTo>
                    <a:lnTo>
                      <a:pt x="58497" y="482829"/>
                    </a:lnTo>
                    <a:cubicBezTo>
                      <a:pt x="51232" y="518328"/>
                      <a:pt x="47418" y="555082"/>
                      <a:pt x="47418" y="592728"/>
                    </a:cubicBezTo>
                    <a:cubicBezTo>
                      <a:pt x="47418" y="893894"/>
                      <a:pt x="291561" y="1138038"/>
                      <a:pt x="592727" y="1138038"/>
                    </a:cubicBezTo>
                    <a:cubicBezTo>
                      <a:pt x="893893" y="1138038"/>
                      <a:pt x="1138036" y="893894"/>
                      <a:pt x="1138036" y="592728"/>
                    </a:cubicBezTo>
                    <a:cubicBezTo>
                      <a:pt x="1138036" y="291562"/>
                      <a:pt x="893893" y="47418"/>
                      <a:pt x="592727" y="47418"/>
                    </a:cubicBezTo>
                    <a:cubicBezTo>
                      <a:pt x="442144" y="47418"/>
                      <a:pt x="305817" y="108454"/>
                      <a:pt x="207135" y="207136"/>
                    </a:cubicBezTo>
                    <a:lnTo>
                      <a:pt x="170844" y="251122"/>
                    </a:lnTo>
                    <a:lnTo>
                      <a:pt x="155466" y="228314"/>
                    </a:lnTo>
                    <a:lnTo>
                      <a:pt x="138118" y="216618"/>
                    </a:lnTo>
                    <a:lnTo>
                      <a:pt x="173606" y="173606"/>
                    </a:lnTo>
                    <a:cubicBezTo>
                      <a:pt x="280869" y="66343"/>
                      <a:pt x="429051" y="0"/>
                      <a:pt x="592728" y="0"/>
                    </a:cubicBezTo>
                    <a:close/>
                  </a:path>
                </a:pathLst>
              </a:custGeom>
              <a:gradFill flip="none" rotWithShape="1">
                <a:gsLst>
                  <a:gs pos="0">
                    <a:srgbClr val="01527F"/>
                  </a:gs>
                  <a:gs pos="50000">
                    <a:srgbClr val="A1B9DE"/>
                  </a:gs>
                  <a:gs pos="100000">
                    <a:srgbClr val="003464">
                      <a:tint val="23500"/>
                      <a:satMod val="160000"/>
                    </a:srgb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7" name="椭圆 26"/>
              <p:cNvSpPr/>
              <p:nvPr/>
            </p:nvSpPr>
            <p:spPr>
              <a:xfrm>
                <a:off x="5805281" y="2653218"/>
                <a:ext cx="127635" cy="127635"/>
              </a:xfrm>
              <a:prstGeom prst="ellipse">
                <a:avLst/>
              </a:prstGeom>
              <a:solidFill>
                <a:srgbClr val="0152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p:cNvSpPr txBox="1"/>
              <p:nvPr/>
            </p:nvSpPr>
            <p:spPr>
              <a:xfrm>
                <a:off x="6011291" y="2733226"/>
                <a:ext cx="804633" cy="584775"/>
              </a:xfrm>
              <a:prstGeom prst="rect">
                <a:avLst/>
              </a:prstGeom>
              <a:noFill/>
            </p:spPr>
            <p:txBody>
              <a:bodyPr wrap="square" rtlCol="0">
                <a:spAutoFit/>
              </a:bodyPr>
              <a:lstStyle/>
              <a:p>
                <a:r>
                  <a:rPr lang="en-US" altLang="zh-CN" sz="3200" dirty="0">
                    <a:solidFill>
                      <a:schemeClr val="bg1"/>
                    </a:solidFill>
                    <a:latin typeface="方正兰亭特黑简体" panose="02000000000000000000" pitchFamily="2" charset="-122"/>
                    <a:ea typeface="方正兰亭特黑简体" panose="02000000000000000000" pitchFamily="2" charset="-122"/>
                  </a:rPr>
                  <a:t>02</a:t>
                </a:r>
                <a:endParaRPr lang="zh-CN" altLang="en-US" sz="3200" dirty="0">
                  <a:solidFill>
                    <a:schemeClr val="bg1"/>
                  </a:solidFill>
                  <a:latin typeface="方正兰亭特黑简体" panose="02000000000000000000" pitchFamily="2" charset="-122"/>
                  <a:ea typeface="方正兰亭特黑简体" panose="02000000000000000000" pitchFamily="2" charset="-122"/>
                </a:endParaRPr>
              </a:p>
            </p:txBody>
          </p:sp>
        </p:grpSp>
        <p:sp>
          <p:nvSpPr>
            <p:cNvPr id="22" name="TextBox 19"/>
            <p:cNvSpPr txBox="1"/>
            <p:nvPr/>
          </p:nvSpPr>
          <p:spPr>
            <a:xfrm>
              <a:off x="316775" y="2059374"/>
              <a:ext cx="5109845" cy="1938020"/>
            </a:xfrm>
            <a:prstGeom prst="rect">
              <a:avLst/>
            </a:prstGeom>
            <a:noFill/>
          </p:spPr>
          <p:txBody>
            <a:bodyPr wrap="square" rtlCol="0">
              <a:spAutoFit/>
              <a:scene3d>
                <a:camera prst="orthographicFront"/>
                <a:lightRig rig="threePt" dir="t"/>
              </a:scene3d>
              <a:sp3d contourW="12700"/>
            </a:bodyPr>
            <a:lstStyle>
              <a:defPPr>
                <a:defRPr lang="zh-CN"/>
              </a:defPPr>
              <a:lvl1pPr>
                <a:defRPr sz="1200">
                  <a:solidFill>
                    <a:schemeClr val="tx1">
                      <a:lumMod val="75000"/>
                      <a:lumOff val="25000"/>
                    </a:schemeClr>
                  </a:solidFill>
                  <a:latin typeface="EngraversGothic BT" panose="020B0507020203020204" pitchFamily="34" charset="0"/>
                </a:defRPr>
              </a:lvl1pPr>
            </a:lstStyle>
            <a:p>
              <a:pPr marL="0" marR="0" lvl="0" indent="0" algn="r" defTabSz="914400" rtl="0" fontAlgn="auto">
                <a:lnSpc>
                  <a:spcPct val="150000"/>
                </a:lnSpc>
                <a:spcBef>
                  <a:spcPts val="0"/>
                </a:spcBef>
                <a:spcAft>
                  <a:spcPts val="0"/>
                </a:spcAft>
                <a:buClrTx/>
                <a:buSzTx/>
                <a:buFontTx/>
                <a:buNone/>
                <a:defRPr/>
              </a:pPr>
              <a:r>
                <a:rPr lang="zh-CN" altLang="en-US" sz="200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sym typeface="+mn-ea"/>
                </a:rPr>
                <a:t>常规赛季，打平要打5分钟加时赛，并且每队只能有4名滑冰队员上场，首先取得进球的球队获胜；如果加时赛后仍打平，罚球（类似足球点球）</a:t>
              </a:r>
              <a:endParaRPr kumimoji="0" lang="zh-CN" altLang="en-US" sz="200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endParaRPr>
            </a:p>
          </p:txBody>
        </p:sp>
      </p:grpSp>
      <p:grpSp>
        <p:nvGrpSpPr>
          <p:cNvPr id="99" name="组合 98"/>
          <p:cNvGrpSpPr/>
          <p:nvPr/>
        </p:nvGrpSpPr>
        <p:grpSpPr>
          <a:xfrm>
            <a:off x="450282" y="4130132"/>
            <a:ext cx="5704316" cy="1348105"/>
            <a:chOff x="450282" y="4130132"/>
            <a:chExt cx="5704316" cy="1348105"/>
          </a:xfrm>
        </p:grpSpPr>
        <p:grpSp>
          <p:nvGrpSpPr>
            <p:cNvPr id="98" name="组合 97"/>
            <p:cNvGrpSpPr/>
            <p:nvPr/>
          </p:nvGrpSpPr>
          <p:grpSpPr>
            <a:xfrm>
              <a:off x="4969142" y="4130132"/>
              <a:ext cx="1185456" cy="1185456"/>
              <a:chOff x="4969142" y="4130132"/>
              <a:chExt cx="1185456" cy="1185456"/>
            </a:xfrm>
          </p:grpSpPr>
          <p:sp>
            <p:nvSpPr>
              <p:cNvPr id="95" name="任意多边形: 形状 94"/>
              <p:cNvSpPr/>
              <p:nvPr/>
            </p:nvSpPr>
            <p:spPr>
              <a:xfrm>
                <a:off x="4969142" y="4130132"/>
                <a:ext cx="1185456" cy="1185456"/>
              </a:xfrm>
              <a:custGeom>
                <a:avLst/>
                <a:gdLst>
                  <a:gd name="connsiteX0" fmla="*/ 592728 w 1185456"/>
                  <a:gd name="connsiteY0" fmla="*/ 0 h 1185456"/>
                  <a:gd name="connsiteX1" fmla="*/ 1185456 w 1185456"/>
                  <a:gd name="connsiteY1" fmla="*/ 592728 h 1185456"/>
                  <a:gd name="connsiteX2" fmla="*/ 592728 w 1185456"/>
                  <a:gd name="connsiteY2" fmla="*/ 1185456 h 1185456"/>
                  <a:gd name="connsiteX3" fmla="*/ 0 w 1185456"/>
                  <a:gd name="connsiteY3" fmla="*/ 592728 h 1185456"/>
                  <a:gd name="connsiteX4" fmla="*/ 12042 w 1185456"/>
                  <a:gd name="connsiteY4" fmla="*/ 473273 h 1185456"/>
                  <a:gd name="connsiteX5" fmla="*/ 24051 w 1185456"/>
                  <a:gd name="connsiteY5" fmla="*/ 434586 h 1185456"/>
                  <a:gd name="connsiteX6" fmla="*/ 66477 w 1185456"/>
                  <a:gd name="connsiteY6" fmla="*/ 443151 h 1185456"/>
                  <a:gd name="connsiteX7" fmla="*/ 71104 w 1185456"/>
                  <a:gd name="connsiteY7" fmla="*/ 442217 h 1185456"/>
                  <a:gd name="connsiteX8" fmla="*/ 58497 w 1185456"/>
                  <a:gd name="connsiteY8" fmla="*/ 482829 h 1185456"/>
                  <a:gd name="connsiteX9" fmla="*/ 47418 w 1185456"/>
                  <a:gd name="connsiteY9" fmla="*/ 592728 h 1185456"/>
                  <a:gd name="connsiteX10" fmla="*/ 592727 w 1185456"/>
                  <a:gd name="connsiteY10" fmla="*/ 1138038 h 1185456"/>
                  <a:gd name="connsiteX11" fmla="*/ 1138036 w 1185456"/>
                  <a:gd name="connsiteY11" fmla="*/ 592728 h 1185456"/>
                  <a:gd name="connsiteX12" fmla="*/ 592727 w 1185456"/>
                  <a:gd name="connsiteY12" fmla="*/ 47418 h 1185456"/>
                  <a:gd name="connsiteX13" fmla="*/ 207135 w 1185456"/>
                  <a:gd name="connsiteY13" fmla="*/ 207136 h 1185456"/>
                  <a:gd name="connsiteX14" fmla="*/ 170844 w 1185456"/>
                  <a:gd name="connsiteY14" fmla="*/ 251122 h 1185456"/>
                  <a:gd name="connsiteX15" fmla="*/ 155466 w 1185456"/>
                  <a:gd name="connsiteY15" fmla="*/ 228314 h 1185456"/>
                  <a:gd name="connsiteX16" fmla="*/ 138118 w 1185456"/>
                  <a:gd name="connsiteY16" fmla="*/ 216618 h 1185456"/>
                  <a:gd name="connsiteX17" fmla="*/ 173606 w 1185456"/>
                  <a:gd name="connsiteY17" fmla="*/ 173606 h 1185456"/>
                  <a:gd name="connsiteX18" fmla="*/ 592728 w 1185456"/>
                  <a:gd name="connsiteY18" fmla="*/ 0 h 1185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85456" h="1185456">
                    <a:moveTo>
                      <a:pt x="592728" y="0"/>
                    </a:moveTo>
                    <a:cubicBezTo>
                      <a:pt x="920083" y="0"/>
                      <a:pt x="1185456" y="265373"/>
                      <a:pt x="1185456" y="592728"/>
                    </a:cubicBezTo>
                    <a:cubicBezTo>
                      <a:pt x="1185456" y="920083"/>
                      <a:pt x="920083" y="1185456"/>
                      <a:pt x="592728" y="1185456"/>
                    </a:cubicBezTo>
                    <a:cubicBezTo>
                      <a:pt x="265373" y="1185456"/>
                      <a:pt x="0" y="920083"/>
                      <a:pt x="0" y="592728"/>
                    </a:cubicBezTo>
                    <a:cubicBezTo>
                      <a:pt x="0" y="551809"/>
                      <a:pt x="4147" y="511858"/>
                      <a:pt x="12042" y="473273"/>
                    </a:cubicBezTo>
                    <a:lnTo>
                      <a:pt x="24051" y="434586"/>
                    </a:lnTo>
                    <a:lnTo>
                      <a:pt x="66477" y="443151"/>
                    </a:lnTo>
                    <a:lnTo>
                      <a:pt x="71104" y="442217"/>
                    </a:lnTo>
                    <a:lnTo>
                      <a:pt x="58497" y="482829"/>
                    </a:lnTo>
                    <a:cubicBezTo>
                      <a:pt x="51233" y="518328"/>
                      <a:pt x="47418" y="555082"/>
                      <a:pt x="47418" y="592728"/>
                    </a:cubicBezTo>
                    <a:cubicBezTo>
                      <a:pt x="47418" y="893894"/>
                      <a:pt x="291561" y="1138038"/>
                      <a:pt x="592727" y="1138038"/>
                    </a:cubicBezTo>
                    <a:cubicBezTo>
                      <a:pt x="893893" y="1138038"/>
                      <a:pt x="1138036" y="893894"/>
                      <a:pt x="1138036" y="592728"/>
                    </a:cubicBezTo>
                    <a:cubicBezTo>
                      <a:pt x="1138036" y="291562"/>
                      <a:pt x="893893" y="47418"/>
                      <a:pt x="592727" y="47418"/>
                    </a:cubicBezTo>
                    <a:cubicBezTo>
                      <a:pt x="442144" y="47418"/>
                      <a:pt x="305817" y="108454"/>
                      <a:pt x="207135" y="207136"/>
                    </a:cubicBezTo>
                    <a:lnTo>
                      <a:pt x="170844" y="251122"/>
                    </a:lnTo>
                    <a:lnTo>
                      <a:pt x="155466" y="228314"/>
                    </a:lnTo>
                    <a:lnTo>
                      <a:pt x="138118" y="216618"/>
                    </a:lnTo>
                    <a:lnTo>
                      <a:pt x="173606" y="173606"/>
                    </a:lnTo>
                    <a:cubicBezTo>
                      <a:pt x="280869" y="66343"/>
                      <a:pt x="429051" y="0"/>
                      <a:pt x="592728" y="0"/>
                    </a:cubicBezTo>
                    <a:close/>
                  </a:path>
                </a:pathLst>
              </a:custGeom>
              <a:gradFill>
                <a:gsLst>
                  <a:gs pos="0">
                    <a:srgbClr val="A1B9DE"/>
                  </a:gs>
                  <a:gs pos="50000">
                    <a:schemeClr val="accent1">
                      <a:lumMod val="50000"/>
                    </a:schemeClr>
                  </a:gs>
                  <a:gs pos="100000">
                    <a:srgbClr val="003464">
                      <a:tint val="23500"/>
                      <a:satMod val="160000"/>
                    </a:srgbClr>
                  </a:gs>
                </a:gsLst>
                <a:path path="circle">
                  <a:fillToRect r="100000" b="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tx1"/>
                  </a:solidFill>
                </a:endParaRPr>
              </a:p>
            </p:txBody>
          </p:sp>
          <p:sp>
            <p:nvSpPr>
              <p:cNvPr id="37" name="椭圆 36"/>
              <p:cNvSpPr/>
              <p:nvPr/>
            </p:nvSpPr>
            <p:spPr>
              <a:xfrm>
                <a:off x="4969143" y="4383616"/>
                <a:ext cx="127635" cy="127635"/>
              </a:xfrm>
              <a:prstGeom prst="ellipse">
                <a:avLst/>
              </a:prstGeom>
              <a:solidFill>
                <a:srgbClr val="6F87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文本框 29"/>
              <p:cNvSpPr txBox="1"/>
              <p:nvPr/>
            </p:nvSpPr>
            <p:spPr>
              <a:xfrm>
                <a:off x="5175153" y="4463624"/>
                <a:ext cx="804633" cy="584775"/>
              </a:xfrm>
              <a:prstGeom prst="rect">
                <a:avLst/>
              </a:prstGeom>
              <a:noFill/>
            </p:spPr>
            <p:txBody>
              <a:bodyPr wrap="square" rtlCol="0">
                <a:spAutoFit/>
              </a:bodyPr>
              <a:lstStyle/>
              <a:p>
                <a:r>
                  <a:rPr lang="en-US" altLang="zh-CN" sz="3200" dirty="0">
                    <a:solidFill>
                      <a:schemeClr val="bg1"/>
                    </a:solidFill>
                    <a:latin typeface="方正兰亭特黑简体" panose="02000000000000000000" pitchFamily="2" charset="-122"/>
                    <a:ea typeface="方正兰亭特黑简体" panose="02000000000000000000" pitchFamily="2" charset="-122"/>
                  </a:rPr>
                  <a:t>03</a:t>
                </a:r>
                <a:endParaRPr lang="zh-CN" altLang="en-US" sz="3200" dirty="0">
                  <a:solidFill>
                    <a:schemeClr val="bg1"/>
                  </a:solidFill>
                  <a:latin typeface="方正兰亭特黑简体" panose="02000000000000000000" pitchFamily="2" charset="-122"/>
                  <a:ea typeface="方正兰亭特黑简体" panose="02000000000000000000" pitchFamily="2" charset="-122"/>
                </a:endParaRPr>
              </a:p>
            </p:txBody>
          </p:sp>
        </p:grpSp>
        <p:sp>
          <p:nvSpPr>
            <p:cNvPr id="32" name="TextBox 19"/>
            <p:cNvSpPr txBox="1"/>
            <p:nvPr/>
          </p:nvSpPr>
          <p:spPr>
            <a:xfrm>
              <a:off x="450282" y="4463507"/>
              <a:ext cx="4506595" cy="1014730"/>
            </a:xfrm>
            <a:prstGeom prst="rect">
              <a:avLst/>
            </a:prstGeom>
            <a:noFill/>
          </p:spPr>
          <p:txBody>
            <a:bodyPr wrap="square" rtlCol="0">
              <a:spAutoFit/>
              <a:scene3d>
                <a:camera prst="orthographicFront"/>
                <a:lightRig rig="threePt" dir="t"/>
              </a:scene3d>
              <a:sp3d contourW="12700"/>
            </a:bodyPr>
            <a:lstStyle>
              <a:defPPr>
                <a:defRPr lang="zh-CN"/>
              </a:defPPr>
              <a:lvl1pPr>
                <a:defRPr sz="1200">
                  <a:solidFill>
                    <a:schemeClr val="tx1">
                      <a:lumMod val="75000"/>
                      <a:lumOff val="25000"/>
                    </a:schemeClr>
                  </a:solidFill>
                  <a:latin typeface="EngraversGothic BT" panose="020B0507020203020204" pitchFamily="34" charset="0"/>
                </a:defRPr>
              </a:lvl1pPr>
            </a:lstStyle>
            <a:p>
              <a:pPr marL="0" marR="0" lvl="0" indent="0" algn="r" defTabSz="914400" rtl="0" fontAlgn="auto">
                <a:lnSpc>
                  <a:spcPct val="150000"/>
                </a:lnSpc>
                <a:spcBef>
                  <a:spcPts val="0"/>
                </a:spcBef>
                <a:spcAft>
                  <a:spcPts val="0"/>
                </a:spcAft>
                <a:buClrTx/>
                <a:buSzTx/>
                <a:buFontTx/>
                <a:buNone/>
                <a:defRPr/>
              </a:pPr>
              <a:r>
                <a:rPr kumimoji="0" lang="zh-CN" altLang="en-US" sz="200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rPr>
                <a:t>季后赛阶段，加时赛一节打20分钟（5v5），直到一支球队得分</a:t>
              </a:r>
              <a:endParaRPr kumimoji="0" lang="en-US" sz="200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endParaRPr>
            </a:p>
          </p:txBody>
        </p:sp>
      </p:grpSp>
      <p:pic>
        <p:nvPicPr>
          <p:cNvPr id="41" name="图片 40" descr="标志与中英文校名组合规范_左右（反白，在深色背景下使用）.png"/>
          <p:cNvPicPr>
            <a:picLocks noChangeAspect="1"/>
          </p:cNvPicPr>
          <p:nvPr/>
        </p:nvPicPr>
        <p:blipFill>
          <a:blip r:embed="rId1" cstate="print"/>
          <a:stretch>
            <a:fillRect/>
          </a:stretch>
        </p:blipFill>
        <p:spPr>
          <a:xfrm>
            <a:off x="10050602" y="449947"/>
            <a:ext cx="1625232" cy="457812"/>
          </a:xfrm>
          <a:prstGeom prst="rect">
            <a:avLst/>
          </a:prstGeom>
        </p:spPr>
      </p:pic>
      <p:pic>
        <p:nvPicPr>
          <p:cNvPr id="3" name="图片 2"/>
          <p:cNvPicPr>
            <a:picLocks noChangeAspect="1"/>
          </p:cNvPicPr>
          <p:nvPr/>
        </p:nvPicPr>
        <p:blipFill>
          <a:blip r:embed="rId2"/>
          <a:stretch>
            <a:fillRect/>
          </a:stretch>
        </p:blipFill>
        <p:spPr>
          <a:xfrm>
            <a:off x="7400925" y="2400935"/>
            <a:ext cx="4617720" cy="2647315"/>
          </a:xfrm>
          <a:prstGeom prst="rect">
            <a:avLst/>
          </a:prstGeom>
        </p:spPr>
      </p:pic>
      <p:sp>
        <p:nvSpPr>
          <p:cNvPr id="6" name="文本框 5"/>
          <p:cNvSpPr txBox="1"/>
          <p:nvPr/>
        </p:nvSpPr>
        <p:spPr>
          <a:xfrm>
            <a:off x="8335010" y="1475740"/>
            <a:ext cx="3133725" cy="460375"/>
          </a:xfrm>
          <a:prstGeom prst="rect">
            <a:avLst/>
          </a:prstGeom>
          <a:noFill/>
        </p:spPr>
        <p:txBody>
          <a:bodyPr wrap="square" rtlCol="0">
            <a:spAutoFit/>
          </a:bodyPr>
          <a:p>
            <a:r>
              <a:rPr lang="zh-CN" altLang="en-US" sz="2400" b="1"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rPr>
              <a:t>比赛时长</a:t>
            </a:r>
            <a:endParaRPr lang="zh-CN" altLang="en-US" sz="3200" b="1">
              <a:solidFill>
                <a:srgbClr val="C00000"/>
              </a:solidFill>
              <a:latin typeface="等线" panose="02010600030101010101" charset="-122"/>
              <a:ea typeface="等线" panose="02010600030101010101" charset="-122"/>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淘宝网chenying0907出品 6"/>
          <p:cNvSpPr/>
          <p:nvPr/>
        </p:nvSpPr>
        <p:spPr>
          <a:xfrm>
            <a:off x="0" y="-8255"/>
            <a:ext cx="12198350" cy="6865938"/>
          </a:xfrm>
          <a:prstGeom prst="rect">
            <a:avLst/>
          </a:prstGeom>
          <a:solidFill>
            <a:srgbClr val="BAE4FF">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7" name="TextBox 19"/>
          <p:cNvSpPr txBox="1"/>
          <p:nvPr/>
        </p:nvSpPr>
        <p:spPr>
          <a:xfrm>
            <a:off x="5378451" y="1115108"/>
            <a:ext cx="3592429" cy="583565"/>
          </a:xfrm>
          <a:prstGeom prst="rect">
            <a:avLst/>
          </a:prstGeom>
          <a:noFill/>
        </p:spPr>
        <p:txBody>
          <a:bodyPr wrap="square" rtlCol="0">
            <a:spAutoFit/>
            <a:scene3d>
              <a:camera prst="orthographicFront"/>
              <a:lightRig rig="threePt" dir="t"/>
            </a:scene3d>
            <a:sp3d contourW="12700"/>
          </a:bodyPr>
          <a:lstStyle>
            <a:defPPr>
              <a:defRPr lang="zh-CN"/>
            </a:defPPr>
            <a:lvl1pPr>
              <a:defRPr sz="1200">
                <a:solidFill>
                  <a:schemeClr val="tx1">
                    <a:lumMod val="75000"/>
                    <a:lumOff val="25000"/>
                  </a:schemeClr>
                </a:solidFill>
                <a:latin typeface="EngraversGothic BT" panose="020B0507020203020204" pitchFamily="34" charset="0"/>
              </a:defRPr>
            </a:lvl1pPr>
          </a:lstStyle>
          <a:p>
            <a:pPr marL="0" marR="0" lvl="0" indent="0" defTabSz="914400" rtl="0" eaLnBrk="1" fontAlgn="auto" latinLnBrk="0" hangingPunct="1">
              <a:lnSpc>
                <a:spcPct val="100000"/>
              </a:lnSpc>
              <a:spcBef>
                <a:spcPts val="0"/>
              </a:spcBef>
              <a:spcAft>
                <a:spcPts val="0"/>
              </a:spcAft>
              <a:buClrTx/>
              <a:buSzTx/>
              <a:buFontTx/>
              <a:buNone/>
              <a:defRPr/>
            </a:pPr>
            <a:r>
              <a:rPr kumimoji="0" lang="zh-CN" altLang="en-US" sz="3200" b="1"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rPr>
              <a:t>越位</a:t>
            </a:r>
            <a:endParaRPr kumimoji="0" lang="zh-CN" altLang="en-US" sz="3200" b="1"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endParaRPr>
          </a:p>
        </p:txBody>
      </p:sp>
      <p:sp>
        <p:nvSpPr>
          <p:cNvPr id="18" name="文本框 17"/>
          <p:cNvSpPr txBox="1"/>
          <p:nvPr/>
        </p:nvSpPr>
        <p:spPr>
          <a:xfrm>
            <a:off x="5378451" y="1735932"/>
            <a:ext cx="5736270" cy="1753235"/>
          </a:xfrm>
          <a:prstGeom prst="rect">
            <a:avLst/>
          </a:prstGeom>
          <a:noFill/>
        </p:spPr>
        <p:txBody>
          <a:bodyPr wrap="square" rtlCol="0">
            <a:spAutoFit/>
            <a:scene3d>
              <a:camera prst="orthographicFront"/>
              <a:lightRig rig="threePt" dir="t"/>
            </a:scene3d>
            <a:sp3d contourW="12700"/>
          </a:bodyPr>
          <a:lstStyle/>
          <a:p>
            <a:pPr marL="0" marR="0" lvl="0" indent="0" algn="l" defTabSz="914400" rtl="0" fontAlgn="auto">
              <a:lnSpc>
                <a:spcPct val="150000"/>
              </a:lnSpc>
              <a:spcBef>
                <a:spcPts val="0"/>
              </a:spcBef>
              <a:spcAft>
                <a:spcPts val="0"/>
              </a:spcAft>
              <a:buClrTx/>
              <a:buSzTx/>
              <a:buFontTx/>
              <a:buNone/>
              <a:defRPr/>
            </a:pPr>
            <a:r>
              <a:rPr lang="zh-CN" altLang="en-US"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sym typeface="+mn-ea"/>
              </a:rPr>
              <a:t>当一支球队拿球进入攻区，球必须先于任何队员越过蓝线，如果一名队员进入了攻区，球才跟着他进入攻区，就形成一次越位，裁判会吹哨停表，在蓝线外的两个开球点中的一个重新开球。</a:t>
            </a:r>
            <a:endParaRPr lang="zh-CN" altLang="en-US"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Arial" panose="020B0604020202020204" pitchFamily="34" charset="0"/>
              <a:sym typeface="+mn-ea"/>
            </a:endParaRPr>
          </a:p>
        </p:txBody>
      </p:sp>
      <p:sp>
        <p:nvSpPr>
          <p:cNvPr id="20" name="TextBox 19"/>
          <p:cNvSpPr txBox="1"/>
          <p:nvPr/>
        </p:nvSpPr>
        <p:spPr>
          <a:xfrm>
            <a:off x="5378451" y="3527435"/>
            <a:ext cx="3592429" cy="583565"/>
          </a:xfrm>
          <a:prstGeom prst="rect">
            <a:avLst/>
          </a:prstGeom>
          <a:noFill/>
        </p:spPr>
        <p:txBody>
          <a:bodyPr wrap="square" rtlCol="0">
            <a:spAutoFit/>
            <a:scene3d>
              <a:camera prst="orthographicFront"/>
              <a:lightRig rig="threePt" dir="t"/>
            </a:scene3d>
            <a:sp3d contourW="12700"/>
          </a:bodyPr>
          <a:lstStyle>
            <a:defPPr>
              <a:defRPr lang="zh-CN"/>
            </a:defPPr>
            <a:lvl1pPr>
              <a:defRPr sz="1200">
                <a:solidFill>
                  <a:schemeClr val="tx1">
                    <a:lumMod val="75000"/>
                    <a:lumOff val="25000"/>
                  </a:schemeClr>
                </a:solidFill>
                <a:latin typeface="EngraversGothic BT" panose="020B0507020203020204" pitchFamily="34" charset="0"/>
              </a:defRPr>
            </a:lvl1pPr>
          </a:lstStyle>
          <a:p>
            <a:pPr marL="0" marR="0" lvl="0" indent="0" defTabSz="914400" rtl="0" eaLnBrk="1" fontAlgn="auto" latinLnBrk="0" hangingPunct="1">
              <a:lnSpc>
                <a:spcPct val="100000"/>
              </a:lnSpc>
              <a:spcBef>
                <a:spcPts val="0"/>
              </a:spcBef>
              <a:spcAft>
                <a:spcPts val="0"/>
              </a:spcAft>
              <a:buClrTx/>
              <a:buSzTx/>
              <a:buFontTx/>
              <a:buNone/>
              <a:defRPr/>
            </a:pPr>
            <a:r>
              <a:rPr lang="zh-CN" altLang="en-US" sz="3200" b="1"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sym typeface="+mn-ea"/>
              </a:rPr>
              <a:t>死球（</a:t>
            </a:r>
            <a:r>
              <a:rPr lang="en-US" altLang="zh-CN" sz="3200" b="1"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sym typeface="+mn-ea"/>
              </a:rPr>
              <a:t>icing</a:t>
            </a:r>
            <a:r>
              <a:rPr lang="zh-CN" altLang="en-US" sz="3200" b="1"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sym typeface="+mn-ea"/>
              </a:rPr>
              <a:t>）</a:t>
            </a:r>
            <a:endParaRPr kumimoji="0" lang="en-US" sz="3200" b="1"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endParaRPr>
          </a:p>
        </p:txBody>
      </p:sp>
      <p:sp>
        <p:nvSpPr>
          <p:cNvPr id="21" name="文本框 20"/>
          <p:cNvSpPr txBox="1"/>
          <p:nvPr/>
        </p:nvSpPr>
        <p:spPr>
          <a:xfrm>
            <a:off x="5378451" y="4148894"/>
            <a:ext cx="5736270" cy="2907665"/>
          </a:xfrm>
          <a:prstGeom prst="rect">
            <a:avLst/>
          </a:prstGeom>
          <a:noFill/>
        </p:spPr>
        <p:txBody>
          <a:bodyPr wrap="square" rtlCol="0">
            <a:spAutoFit/>
            <a:scene3d>
              <a:camera prst="orthographicFront"/>
              <a:lightRig rig="threePt" dir="t"/>
            </a:scene3d>
            <a:sp3d contourW="12700"/>
          </a:bodyPr>
          <a:lstStyle/>
          <a:p>
            <a:pPr marL="0" marR="0" lvl="0" indent="0" algn="l" defTabSz="914400" rtl="0" fontAlgn="auto">
              <a:lnSpc>
                <a:spcPct val="150000"/>
              </a:lnSpc>
              <a:spcBef>
                <a:spcPts val="0"/>
              </a:spcBef>
              <a:spcAft>
                <a:spcPts val="0"/>
              </a:spcAft>
              <a:buClrTx/>
              <a:buSzTx/>
              <a:buFontTx/>
              <a:buNone/>
              <a:defRPr/>
            </a:pPr>
            <a:r>
              <a:rPr lang="zh-CN" altLang="en-US"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sym typeface="+mn-ea"/>
              </a:rPr>
              <a:t>当一支球队在红线后面拿球，并将球远远射过对方的球门线，如果球被一路击飞到这里，并且对方有一名球员先于本方击飞球的那名球员越过了这条想象中的由两个开球点连起来形成的线，就形成死球，比赛中断，并退回击飞球的那支球队的区域内重新开球。不仅如此，击飞球的那方也不能在中断时进行换人</a:t>
            </a:r>
            <a:r>
              <a:rPr lang="zh-CN" altLang="en-US" sz="140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sym typeface="+mn-ea"/>
              </a:rPr>
              <a:t>。</a:t>
            </a:r>
            <a:endParaRPr lang="zh-CN" altLang="en-US" sz="1400" b="1"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sym typeface="+mn-ea"/>
            </a:endParaRPr>
          </a:p>
          <a:p>
            <a:pPr marL="0" marR="0" lvl="0" indent="0" algn="r" defTabSz="914400" rtl="0" fontAlgn="auto">
              <a:lnSpc>
                <a:spcPct val="150000"/>
              </a:lnSpc>
              <a:spcBef>
                <a:spcPts val="0"/>
              </a:spcBef>
              <a:spcAft>
                <a:spcPts val="0"/>
              </a:spcAft>
              <a:buClrTx/>
              <a:buSzTx/>
              <a:buFontTx/>
              <a:buNone/>
              <a:defRPr/>
            </a:pPr>
            <a:endPar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6" name="图片 5"/>
          <p:cNvPicPr>
            <a:picLocks noChangeAspect="1"/>
          </p:cNvPicPr>
          <p:nvPr/>
        </p:nvPicPr>
        <p:blipFill>
          <a:blip r:embed="rId1"/>
          <a:stretch>
            <a:fillRect/>
          </a:stretch>
        </p:blipFill>
        <p:spPr>
          <a:xfrm>
            <a:off x="580390" y="1115060"/>
            <a:ext cx="4221480" cy="2230755"/>
          </a:xfrm>
          <a:prstGeom prst="rect">
            <a:avLst/>
          </a:prstGeom>
        </p:spPr>
      </p:pic>
      <p:pic>
        <p:nvPicPr>
          <p:cNvPr id="7" name="图片 6"/>
          <p:cNvPicPr>
            <a:picLocks noChangeAspect="1"/>
          </p:cNvPicPr>
          <p:nvPr/>
        </p:nvPicPr>
        <p:blipFill>
          <a:blip r:embed="rId2"/>
          <a:stretch>
            <a:fillRect/>
          </a:stretch>
        </p:blipFill>
        <p:spPr>
          <a:xfrm>
            <a:off x="580390" y="3899535"/>
            <a:ext cx="4215130" cy="248285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淘宝网chenying0907出品 6"/>
          <p:cNvSpPr/>
          <p:nvPr/>
        </p:nvSpPr>
        <p:spPr>
          <a:xfrm>
            <a:off x="0" y="-8255"/>
            <a:ext cx="12198350" cy="6865938"/>
          </a:xfrm>
          <a:prstGeom prst="rect">
            <a:avLst/>
          </a:prstGeom>
          <a:solidFill>
            <a:srgbClr val="BAE4FF">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7" name="TextBox 19"/>
          <p:cNvSpPr txBox="1"/>
          <p:nvPr/>
        </p:nvSpPr>
        <p:spPr>
          <a:xfrm>
            <a:off x="5457826" y="813483"/>
            <a:ext cx="3592429" cy="583565"/>
          </a:xfrm>
          <a:prstGeom prst="rect">
            <a:avLst/>
          </a:prstGeom>
          <a:noFill/>
        </p:spPr>
        <p:txBody>
          <a:bodyPr wrap="square" rtlCol="0">
            <a:spAutoFit/>
            <a:scene3d>
              <a:camera prst="orthographicFront"/>
              <a:lightRig rig="threePt" dir="t"/>
            </a:scene3d>
            <a:sp3d contourW="12700"/>
          </a:bodyPr>
          <a:lstStyle>
            <a:defPPr>
              <a:defRPr lang="zh-CN"/>
            </a:defPPr>
            <a:lvl1pPr>
              <a:defRPr sz="1200">
                <a:solidFill>
                  <a:schemeClr val="tx1">
                    <a:lumMod val="75000"/>
                    <a:lumOff val="25000"/>
                  </a:schemeClr>
                </a:solidFill>
                <a:latin typeface="EngraversGothic BT" panose="020B0507020203020204" pitchFamily="34" charset="0"/>
              </a:defRPr>
            </a:lvl1pPr>
          </a:lstStyle>
          <a:p>
            <a:pPr marL="0" marR="0" lvl="0" indent="0" defTabSz="914400" rtl="0" eaLnBrk="1" fontAlgn="auto" latinLnBrk="0" hangingPunct="1">
              <a:lnSpc>
                <a:spcPct val="100000"/>
              </a:lnSpc>
              <a:spcBef>
                <a:spcPts val="0"/>
              </a:spcBef>
              <a:spcAft>
                <a:spcPts val="0"/>
              </a:spcAft>
              <a:buClrTx/>
              <a:buSzTx/>
              <a:buFontTx/>
              <a:buNone/>
              <a:defRPr/>
            </a:pPr>
            <a:r>
              <a:rPr lang="zh-CN" altLang="en-US" sz="3200" b="1"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sym typeface="+mn-ea"/>
              </a:rPr>
              <a:t>犯规</a:t>
            </a:r>
            <a:endParaRPr kumimoji="0" lang="zh-CN" altLang="en-US" sz="3200" b="1"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endParaRPr>
          </a:p>
        </p:txBody>
      </p:sp>
      <p:sp>
        <p:nvSpPr>
          <p:cNvPr id="18" name="文本框 17"/>
          <p:cNvSpPr txBox="1"/>
          <p:nvPr/>
        </p:nvSpPr>
        <p:spPr>
          <a:xfrm>
            <a:off x="5378451" y="1584802"/>
            <a:ext cx="5736270" cy="4523105"/>
          </a:xfrm>
          <a:prstGeom prst="rect">
            <a:avLst/>
          </a:prstGeom>
          <a:noFill/>
        </p:spPr>
        <p:txBody>
          <a:bodyPr wrap="square" rtlCol="0">
            <a:spAutoFit/>
            <a:scene3d>
              <a:camera prst="orthographicFront"/>
              <a:lightRig rig="threePt" dir="t"/>
            </a:scene3d>
            <a:sp3d contourW="12700"/>
          </a:bodyPr>
          <a:lstStyle/>
          <a:p>
            <a:pPr>
              <a:defRPr/>
            </a:pPr>
            <a:r>
              <a:rPr b="1" dirty="0">
                <a:solidFill>
                  <a:srgbClr val="C00000"/>
                </a:solidFill>
                <a:latin typeface="微软雅黑" panose="020B0503020204020204" pitchFamily="34" charset="-122"/>
                <a:ea typeface="微软雅黑" panose="020B0503020204020204" pitchFamily="34" charset="-122"/>
                <a:cs typeface="Arial" panose="020B0604020202020204" pitchFamily="34" charset="0"/>
                <a:sym typeface="+mn-ea"/>
              </a:rPr>
              <a:t>小刑罚两分钟</a:t>
            </a:r>
            <a:r>
              <a:rPr lang="zh-CN" b="1" dirty="0">
                <a:solidFill>
                  <a:srgbClr val="C00000"/>
                </a:solidFill>
                <a:latin typeface="微软雅黑" panose="020B0503020204020204" pitchFamily="34" charset="-122"/>
                <a:ea typeface="微软雅黑" panose="020B0503020204020204" pitchFamily="34" charset="-122"/>
                <a:cs typeface="Arial" panose="020B0604020202020204" pitchFamily="34" charset="0"/>
                <a:sym typeface="+mn-ea"/>
              </a:rPr>
              <a:t>离场</a:t>
            </a:r>
            <a:r>
              <a:rPr dirty="0">
                <a:solidFill>
                  <a:schemeClr val="tx1"/>
                </a:solidFill>
                <a:latin typeface="微软雅黑" panose="020B0503020204020204" pitchFamily="34" charset="-122"/>
                <a:ea typeface="微软雅黑" panose="020B0503020204020204" pitchFamily="34" charset="-122"/>
                <a:cs typeface="Arial" panose="020B0604020202020204" pitchFamily="34" charset="0"/>
                <a:sym typeface="+mn-ea"/>
              </a:rPr>
              <a:t>，</a:t>
            </a:r>
            <a:r>
              <a:rPr lang="zh-CN" dirty="0">
                <a:solidFill>
                  <a:schemeClr val="tx1"/>
                </a:solidFill>
                <a:latin typeface="微软雅黑" panose="020B0503020204020204" pitchFamily="34" charset="-122"/>
                <a:ea typeface="微软雅黑" panose="020B0503020204020204" pitchFamily="34" charset="-122"/>
                <a:cs typeface="Arial" panose="020B0604020202020204" pitchFamily="34" charset="0"/>
                <a:sym typeface="+mn-ea"/>
              </a:rPr>
              <a:t>例如用球杆绊了对方另一名队员或者用球杆勾其他队员的腰部来拉人，或者用两只手横拿球杆来推人，又或者抬杆过高击打到别的球员的头部。</a:t>
            </a:r>
            <a:endParaRPr dirty="0">
              <a:solidFill>
                <a:schemeClr val="tx1"/>
              </a:solidFill>
              <a:latin typeface="微软雅黑" panose="020B0503020204020204" pitchFamily="34" charset="-122"/>
              <a:ea typeface="微软雅黑" panose="020B0503020204020204" pitchFamily="34" charset="-122"/>
              <a:cs typeface="Arial" panose="020B0604020202020204" pitchFamily="34" charset="0"/>
              <a:sym typeface="+mn-ea"/>
            </a:endParaRPr>
          </a:p>
          <a:p>
            <a:pPr>
              <a:defRPr/>
            </a:pPr>
            <a:r>
              <a:rPr dirty="0">
                <a:solidFill>
                  <a:schemeClr val="tx1"/>
                </a:solidFill>
                <a:latin typeface="微软雅黑" panose="020B0503020204020204" pitchFamily="34" charset="-122"/>
                <a:ea typeface="微软雅黑" panose="020B0503020204020204" pitchFamily="34" charset="-122"/>
                <a:cs typeface="Arial" panose="020B0604020202020204" pitchFamily="34" charset="0"/>
                <a:sym typeface="+mn-ea"/>
              </a:rPr>
              <a:t>球员离场后，被罚的一方会缺少一人上阵，直至离场时间完毕。</a:t>
            </a:r>
            <a:endParaRPr dirty="0">
              <a:solidFill>
                <a:schemeClr val="tx1"/>
              </a:solidFill>
              <a:latin typeface="微软雅黑" panose="020B0503020204020204" pitchFamily="34" charset="-122"/>
              <a:ea typeface="微软雅黑" panose="020B0503020204020204" pitchFamily="34" charset="-122"/>
              <a:cs typeface="Arial" panose="020B0604020202020204" pitchFamily="34" charset="0"/>
            </a:endParaRPr>
          </a:p>
          <a:p>
            <a:pPr>
              <a:defRPr/>
            </a:pPr>
            <a:r>
              <a:rPr b="1" dirty="0">
                <a:solidFill>
                  <a:srgbClr val="C00000"/>
                </a:solidFill>
                <a:latin typeface="微软雅黑" panose="020B0503020204020204" pitchFamily="34" charset="-122"/>
                <a:ea typeface="微软雅黑" panose="020B0503020204020204" pitchFamily="34" charset="-122"/>
                <a:cs typeface="Arial" panose="020B0604020202020204" pitchFamily="34" charset="0"/>
                <a:sym typeface="+mn-ea"/>
              </a:rPr>
              <a:t>双小刑罚四分钟</a:t>
            </a:r>
            <a:r>
              <a:rPr lang="zh-CN" b="1" dirty="0">
                <a:solidFill>
                  <a:srgbClr val="C00000"/>
                </a:solidFill>
                <a:latin typeface="微软雅黑" panose="020B0503020204020204" pitchFamily="34" charset="-122"/>
                <a:ea typeface="微软雅黑" panose="020B0503020204020204" pitchFamily="34" charset="-122"/>
                <a:cs typeface="Arial" panose="020B0604020202020204" pitchFamily="34" charset="0"/>
                <a:sym typeface="+mn-ea"/>
              </a:rPr>
              <a:t>离场</a:t>
            </a:r>
            <a:r>
              <a:rPr lang="zh-CN" dirty="0">
                <a:latin typeface="微软雅黑" panose="020B0503020204020204" pitchFamily="34" charset="-122"/>
                <a:ea typeface="微软雅黑" panose="020B0503020204020204" pitchFamily="34" charset="-122"/>
                <a:cs typeface="Arial" panose="020B0604020202020204" pitchFamily="34" charset="0"/>
                <a:sym typeface="+mn-ea"/>
              </a:rPr>
              <a:t>。</a:t>
            </a:r>
            <a:r>
              <a:rPr dirty="0">
                <a:solidFill>
                  <a:schemeClr val="tx1"/>
                </a:solidFill>
                <a:latin typeface="微软雅黑" panose="020B0503020204020204" pitchFamily="34" charset="-122"/>
                <a:ea typeface="微软雅黑" panose="020B0503020204020204" pitchFamily="34" charset="-122"/>
                <a:cs typeface="Arial" panose="020B0604020202020204" pitchFamily="34" charset="0"/>
                <a:sym typeface="+mn-ea"/>
              </a:rPr>
              <a:t>在两分钟和四分钟的离场刑罚时间中，若被罚方被攻入球，刑罚时间便会自动终结。</a:t>
            </a:r>
            <a:r>
              <a:rPr dirty="0">
                <a:latin typeface="微软雅黑" panose="020B0503020204020204" pitchFamily="34" charset="-122"/>
                <a:ea typeface="微软雅黑" panose="020B0503020204020204" pitchFamily="34" charset="-122"/>
                <a:cs typeface="Arial" panose="020B0604020202020204" pitchFamily="34" charset="0"/>
                <a:sym typeface="+mn-ea"/>
              </a:rPr>
              <a:t>在四分钟的离场刑罚中，若入球是在首两分钟内发生，刑罚时间会减少到剩余的两分钟</a:t>
            </a:r>
            <a:r>
              <a:rPr lang="zh-CN" dirty="0">
                <a:latin typeface="微软雅黑" panose="020B0503020204020204" pitchFamily="34" charset="-122"/>
                <a:ea typeface="微软雅黑" panose="020B0503020204020204" pitchFamily="34" charset="-122"/>
                <a:cs typeface="Arial" panose="020B0604020202020204" pitchFamily="34" charset="0"/>
                <a:sym typeface="+mn-ea"/>
              </a:rPr>
              <a:t>。</a:t>
            </a:r>
            <a:endParaRPr lang="zh-CN" dirty="0">
              <a:latin typeface="微软雅黑" panose="020B0503020204020204" pitchFamily="34" charset="-122"/>
              <a:ea typeface="微软雅黑" panose="020B0503020204020204" pitchFamily="34" charset="-122"/>
              <a:cs typeface="Arial" panose="020B0604020202020204" pitchFamily="34" charset="0"/>
              <a:sym typeface="+mn-ea"/>
            </a:endParaRPr>
          </a:p>
          <a:p>
            <a:pPr>
              <a:defRPr/>
            </a:pPr>
            <a:r>
              <a:rPr b="1" dirty="0">
                <a:solidFill>
                  <a:srgbClr val="C00000"/>
                </a:solidFill>
                <a:latin typeface="微软雅黑" panose="020B0503020204020204" pitchFamily="34" charset="-122"/>
                <a:ea typeface="微软雅黑" panose="020B0503020204020204" pitchFamily="34" charset="-122"/>
                <a:cs typeface="Arial" panose="020B0604020202020204" pitchFamily="34" charset="0"/>
                <a:sym typeface="+mn-ea"/>
              </a:rPr>
              <a:t>大刑罚五分钟离场</a:t>
            </a:r>
            <a:r>
              <a:rPr dirty="0">
                <a:latin typeface="微软雅黑" panose="020B0503020204020204" pitchFamily="34" charset="-122"/>
                <a:ea typeface="微软雅黑" panose="020B0503020204020204" pitchFamily="34" charset="-122"/>
                <a:cs typeface="Arial" panose="020B0604020202020204" pitchFamily="34" charset="0"/>
                <a:sym typeface="+mn-ea"/>
              </a:rPr>
              <a:t>。</a:t>
            </a:r>
            <a:r>
              <a:rPr lang="zh-CN" dirty="0">
                <a:latin typeface="微软雅黑" panose="020B0503020204020204" pitchFamily="34" charset="-122"/>
                <a:ea typeface="微软雅黑" panose="020B0503020204020204" pitchFamily="34" charset="-122"/>
                <a:cs typeface="Arial" panose="020B0604020202020204" pitchFamily="34" charset="0"/>
                <a:sym typeface="+mn-ea"/>
              </a:rPr>
              <a:t>大罚一般是由球员打架造成的。在这种情况下，双方参与打架的球员都会被判大罚，并且他们都需要去受罚席，比赛会继续</a:t>
            </a:r>
            <a:r>
              <a:rPr lang="en-US" altLang="zh-CN" dirty="0">
                <a:latin typeface="微软雅黑" panose="020B0503020204020204" pitchFamily="34" charset="-122"/>
                <a:ea typeface="微软雅黑" panose="020B0503020204020204" pitchFamily="34" charset="-122"/>
                <a:cs typeface="Arial" panose="020B0604020202020204" pitchFamily="34" charset="0"/>
                <a:sym typeface="+mn-ea"/>
              </a:rPr>
              <a:t>5V5</a:t>
            </a:r>
            <a:r>
              <a:rPr lang="zh-CN" altLang="en-US" dirty="0">
                <a:latin typeface="微软雅黑" panose="020B0503020204020204" pitchFamily="34" charset="-122"/>
                <a:ea typeface="微软雅黑" panose="020B0503020204020204" pitchFamily="34" charset="-122"/>
                <a:cs typeface="Arial" panose="020B0604020202020204" pitchFamily="34" charset="0"/>
                <a:sym typeface="+mn-ea"/>
              </a:rPr>
              <a:t>，而双方被罚的球员都不能回到场上。同一只球队的两名球员也可能同时被判犯规。</a:t>
            </a:r>
            <a:endParaRPr lang="zh-CN" altLang="en-US" dirty="0">
              <a:latin typeface="微软雅黑" panose="020B0503020204020204" pitchFamily="34" charset="-122"/>
              <a:ea typeface="微软雅黑" panose="020B0503020204020204" pitchFamily="34" charset="-122"/>
              <a:cs typeface="Arial" panose="020B0604020202020204" pitchFamily="34" charset="0"/>
              <a:sym typeface="+mn-ea"/>
            </a:endParaRPr>
          </a:p>
          <a:p>
            <a:pPr>
              <a:defRPr/>
            </a:pPr>
            <a:r>
              <a:rPr dirty="0">
                <a:latin typeface="微软雅黑" panose="020B0503020204020204" pitchFamily="34" charset="-122"/>
                <a:ea typeface="微软雅黑" panose="020B0503020204020204" pitchFamily="34" charset="-122"/>
                <a:cs typeface="Arial" panose="020B0604020202020204" pitchFamily="34" charset="0"/>
                <a:sym typeface="+mn-ea"/>
              </a:rPr>
              <a:t>被刑罚的队上阵球员数最多可被减少到四名；正常之下会是一名前锋，两名后卫，和守门员。</a:t>
            </a:r>
            <a:endParaRPr lang="zh-CN" altLang="en-US" dirty="0">
              <a:solidFill>
                <a:schemeClr val="tx1"/>
              </a:solidFill>
              <a:latin typeface="微软雅黑" panose="020B0503020204020204" pitchFamily="34" charset="-122"/>
              <a:ea typeface="微软雅黑" panose="020B0503020204020204" pitchFamily="34" charset="-122"/>
              <a:cs typeface="Arial" panose="020B0604020202020204" pitchFamily="34" charset="0"/>
              <a:sym typeface="+mn-ea"/>
            </a:endParaRPr>
          </a:p>
        </p:txBody>
      </p:sp>
      <p:sp>
        <p:nvSpPr>
          <p:cNvPr id="20" name="TextBox 19"/>
          <p:cNvSpPr txBox="1"/>
          <p:nvPr/>
        </p:nvSpPr>
        <p:spPr>
          <a:xfrm>
            <a:off x="251460" y="6172835"/>
            <a:ext cx="7545070" cy="521970"/>
          </a:xfrm>
          <a:prstGeom prst="rect">
            <a:avLst/>
          </a:prstGeom>
          <a:noFill/>
        </p:spPr>
        <p:txBody>
          <a:bodyPr wrap="square" rtlCol="0">
            <a:spAutoFit/>
            <a:scene3d>
              <a:camera prst="orthographicFront"/>
              <a:lightRig rig="threePt" dir="t"/>
            </a:scene3d>
            <a:sp3d contourW="12700"/>
          </a:bodyPr>
          <a:lstStyle>
            <a:defPPr>
              <a:defRPr lang="zh-CN"/>
            </a:defPPr>
            <a:lvl1pPr>
              <a:defRPr sz="1200">
                <a:solidFill>
                  <a:schemeClr val="tx1">
                    <a:lumMod val="75000"/>
                    <a:lumOff val="25000"/>
                  </a:schemeClr>
                </a:solidFill>
                <a:latin typeface="EngraversGothic BT" panose="020B0507020203020204" pitchFamily="34" charset="0"/>
              </a:defRPr>
            </a:lvl1pPr>
          </a:lstStyle>
          <a:p>
            <a:pPr marL="0" marR="0" lvl="0" indent="0" defTabSz="914400" rtl="0" eaLnBrk="1" fontAlgn="auto" latinLnBrk="0" hangingPunct="1">
              <a:lnSpc>
                <a:spcPct val="100000"/>
              </a:lnSpc>
              <a:spcBef>
                <a:spcPts val="0"/>
              </a:spcBef>
              <a:spcAft>
                <a:spcPts val="0"/>
              </a:spcAft>
              <a:buClrTx/>
              <a:buSzTx/>
              <a:buFontTx/>
              <a:buNone/>
              <a:defRPr/>
            </a:pPr>
            <a:r>
              <a:rPr lang="zh-CN" altLang="en-US" sz="2800" b="1" noProof="0" dirty="0">
                <a:ln>
                  <a:noFill/>
                </a:ln>
                <a:solidFill>
                  <a:srgbClr val="C00000"/>
                </a:solidFill>
                <a:effectLst/>
                <a:uLnTx/>
                <a:uFillTx/>
                <a:latin typeface="微软雅黑" panose="020B0503020204020204" pitchFamily="34" charset="-122"/>
                <a:ea typeface="微软雅黑" panose="020B0503020204020204" pitchFamily="34" charset="-122"/>
                <a:sym typeface="+mn-ea"/>
              </a:rPr>
              <a:t>冰球比赛可以打架！但</a:t>
            </a:r>
            <a:r>
              <a:rPr lang="en-US" altLang="zh-CN" sz="2800" b="1" noProof="0" dirty="0">
                <a:ln>
                  <a:noFill/>
                </a:ln>
                <a:solidFill>
                  <a:srgbClr val="C00000"/>
                </a:solidFill>
                <a:effectLst/>
                <a:uLnTx/>
                <a:uFillTx/>
                <a:latin typeface="微软雅黑" panose="020B0503020204020204" pitchFamily="34" charset="-122"/>
                <a:ea typeface="微软雅黑" panose="020B0503020204020204" pitchFamily="34" charset="-122"/>
                <a:sym typeface="+mn-ea"/>
              </a:rPr>
              <a:t>NHL</a:t>
            </a:r>
            <a:r>
              <a:rPr lang="zh-CN" altLang="en-US" sz="2800" b="1" noProof="0" dirty="0">
                <a:ln>
                  <a:noFill/>
                </a:ln>
                <a:solidFill>
                  <a:srgbClr val="C00000"/>
                </a:solidFill>
                <a:effectLst/>
                <a:uLnTx/>
                <a:uFillTx/>
                <a:latin typeface="微软雅黑" panose="020B0503020204020204" pitchFamily="34" charset="-122"/>
                <a:ea typeface="微软雅黑" panose="020B0503020204020204" pitchFamily="34" charset="-122"/>
                <a:sym typeface="+mn-ea"/>
              </a:rPr>
              <a:t>是例外！</a:t>
            </a:r>
            <a:endParaRPr lang="zh-CN" altLang="en-US" sz="2800" b="1" noProof="0" dirty="0">
              <a:ln>
                <a:noFill/>
              </a:ln>
              <a:solidFill>
                <a:srgbClr val="C00000"/>
              </a:solidFill>
              <a:effectLst/>
              <a:uLnTx/>
              <a:uFillTx/>
              <a:latin typeface="微软雅黑" panose="020B0503020204020204" pitchFamily="34" charset="-122"/>
              <a:ea typeface="微软雅黑" panose="020B0503020204020204" pitchFamily="34" charset="-122"/>
              <a:sym typeface="+mn-ea"/>
            </a:endParaRPr>
          </a:p>
        </p:txBody>
      </p:sp>
      <p:pic>
        <p:nvPicPr>
          <p:cNvPr id="2" name="图片 1"/>
          <p:cNvPicPr>
            <a:picLocks noChangeAspect="1"/>
          </p:cNvPicPr>
          <p:nvPr/>
        </p:nvPicPr>
        <p:blipFill>
          <a:blip r:embed="rId1"/>
          <a:stretch>
            <a:fillRect/>
          </a:stretch>
        </p:blipFill>
        <p:spPr>
          <a:xfrm>
            <a:off x="270510" y="626745"/>
            <a:ext cx="4868545" cy="2666365"/>
          </a:xfrm>
          <a:prstGeom prst="rect">
            <a:avLst/>
          </a:prstGeom>
        </p:spPr>
      </p:pic>
      <p:pic>
        <p:nvPicPr>
          <p:cNvPr id="3" name="图片 2"/>
          <p:cNvPicPr>
            <a:picLocks noChangeAspect="1"/>
          </p:cNvPicPr>
          <p:nvPr/>
        </p:nvPicPr>
        <p:blipFill>
          <a:blip r:embed="rId2"/>
          <a:stretch>
            <a:fillRect/>
          </a:stretch>
        </p:blipFill>
        <p:spPr>
          <a:xfrm>
            <a:off x="251460" y="3433445"/>
            <a:ext cx="4887595" cy="2739390"/>
          </a:xfrm>
          <a:prstGeom prst="rect">
            <a:avLst/>
          </a:prstGeom>
        </p:spPr>
      </p:pic>
    </p:spTree>
  </p:cSld>
  <p:clrMapOvr>
    <a:masterClrMapping/>
  </p:clrMapOvr>
</p:sld>
</file>

<file path=ppt/tags/tag1.xml><?xml version="1.0" encoding="utf-8"?>
<p:tagLst xmlns:p="http://schemas.openxmlformats.org/presentationml/2006/main">
  <p:tag name="KSO_WM_UNIT_TABLE_BEAUTIFY" val="smartTable{cac788d2-bdc0-48f3-8670-49b37126c429}"/>
</p:tagLst>
</file>

<file path=ppt/tags/tag2.xml><?xml version="1.0" encoding="utf-8"?>
<p:tagLst xmlns:p="http://schemas.openxmlformats.org/presentationml/2006/main">
  <p:tag name="COMMONDATA" val="eyJoZGlkIjoiZDA2YTJlZTNhMTIzZDk2YjhkNzJiZjc1NTg3ZjJjM2YifQ=="/>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5321</Words>
  <Application>WPS 演示</Application>
  <PresentationFormat>宽屏</PresentationFormat>
  <Paragraphs>391</Paragraphs>
  <Slides>29</Slides>
  <Notes>0</Notes>
  <HiddenSlides>0</HiddenSlides>
  <MMClips>0</MMClips>
  <ScaleCrop>false</ScaleCrop>
  <HeadingPairs>
    <vt:vector size="6" baseType="variant">
      <vt:variant>
        <vt:lpstr>已用的字体</vt:lpstr>
      </vt:variant>
      <vt:variant>
        <vt:i4>18</vt:i4>
      </vt:variant>
      <vt:variant>
        <vt:lpstr>主题</vt:lpstr>
      </vt:variant>
      <vt:variant>
        <vt:i4>2</vt:i4>
      </vt:variant>
      <vt:variant>
        <vt:lpstr>幻灯片标题</vt:lpstr>
      </vt:variant>
      <vt:variant>
        <vt:i4>29</vt:i4>
      </vt:variant>
    </vt:vector>
  </HeadingPairs>
  <TitlesOfParts>
    <vt:vector size="49" baseType="lpstr">
      <vt:lpstr>Arial</vt:lpstr>
      <vt:lpstr>宋体</vt:lpstr>
      <vt:lpstr>Wingdings</vt:lpstr>
      <vt:lpstr>Times New Roman</vt:lpstr>
      <vt:lpstr>微软雅黑</vt:lpstr>
      <vt:lpstr>华文中宋</vt:lpstr>
      <vt:lpstr>微软雅黑 Light</vt:lpstr>
      <vt:lpstr>Calibri</vt:lpstr>
      <vt:lpstr>EngraversGothic BT</vt:lpstr>
      <vt:lpstr>NumberOnly</vt:lpstr>
      <vt:lpstr>方正兰亭特黑简体</vt:lpstr>
      <vt:lpstr>黑体</vt:lpstr>
      <vt:lpstr>等线</vt:lpstr>
      <vt:lpstr>Arial Unicode MS</vt:lpstr>
      <vt:lpstr>等线 Light</vt:lpstr>
      <vt:lpstr>Wingdings</vt:lpstr>
      <vt:lpstr>方正悠黑简体 509R</vt:lpstr>
      <vt:lpstr>方正悠黑简体 504L</vt:lpstr>
      <vt:lpstr>Office 主题​​</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Tatjana</dc:creator>
  <cp:lastModifiedBy>许</cp:lastModifiedBy>
  <cp:revision>96</cp:revision>
  <cp:lastPrinted>2022-05-11T06:06:00Z</cp:lastPrinted>
  <dcterms:created xsi:type="dcterms:W3CDTF">2022-05-11T06:06:00Z</dcterms:created>
  <dcterms:modified xsi:type="dcterms:W3CDTF">2022-05-11T06:10:02Z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2052-11.1.0.11636</vt:lpwstr>
  </property>
  <property fmtid="{D5CDD505-2E9C-101B-9397-08002B2CF9AE}" pid="3" name="ICV">
    <vt:lpwstr>FC6EC12CACF24C6BABEA138C67D76EEA</vt:lpwstr>
  </property>
</Properties>
</file>